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2" r:id="rId3"/>
    <p:sldId id="261" r:id="rId4"/>
    <p:sldId id="263" r:id="rId5"/>
    <p:sldId id="264" r:id="rId6"/>
    <p:sldId id="265" r:id="rId7"/>
    <p:sldId id="266" r:id="rId8"/>
    <p:sldId id="267" r:id="rId9"/>
    <p:sldId id="268" r:id="rId10"/>
    <p:sldId id="269" r:id="rId11"/>
    <p:sldId id="270" r:id="rId12"/>
    <p:sldId id="271" r:id="rId13"/>
    <p:sldId id="272" r:id="rId14"/>
  </p:sldIdLst>
  <p:sldSz cx="9144000" cy="6858000" type="screen4x3"/>
  <p:notesSz cx="6797675" cy="992822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984"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205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2130425"/>
            <a:ext cx="7772400" cy="1470025"/>
          </a:xfrm>
        </p:spPr>
        <p:txBody>
          <a:bodyPr/>
          <a:lstStyle/>
          <a:p>
            <a:r>
              <a:rPr lang="es-ES" dirty="0" smtClean="0"/>
              <a:t>Haga clic para modificar el estilo de título del patrón</a:t>
            </a:r>
            <a:endParaRPr lang="es-CO"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36999376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59918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2555841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907704" y="404664"/>
            <a:ext cx="5637312" cy="782960"/>
          </a:xfr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33470555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9108716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3207900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2108337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3654310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3084385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2976775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t>12/09/2018</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t>‹Nº›</a:t>
            </a:fld>
            <a:endParaRPr lang="es-CO"/>
          </a:p>
        </p:txBody>
      </p:sp>
    </p:spTree>
    <p:extLst>
      <p:ext uri="{BB962C8B-B14F-4D97-AF65-F5344CB8AC3E}">
        <p14:creationId xmlns:p14="http://schemas.microsoft.com/office/powerpoint/2010/main" val="1170069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PERSONAL\Desktop\ALCALDIA\PlantillaPPTX-01.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25092" cy="7052321"/>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título"/>
          <p:cNvSpPr>
            <a:spLocks noGrp="1"/>
          </p:cNvSpPr>
          <p:nvPr>
            <p:ph type="title"/>
          </p:nvPr>
        </p:nvSpPr>
        <p:spPr>
          <a:xfrm>
            <a:off x="251520" y="5517232"/>
            <a:ext cx="5637312" cy="78296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CO" dirty="0"/>
          </a:p>
        </p:txBody>
      </p:sp>
    </p:spTree>
    <p:extLst>
      <p:ext uri="{BB962C8B-B14F-4D97-AF65-F5344CB8AC3E}">
        <p14:creationId xmlns:p14="http://schemas.microsoft.com/office/powerpoint/2010/main" val="1838941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2400" kern="1200">
          <a:solidFill>
            <a:srgbClr val="C0000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mesadeayuda@tecnologia.mineducacion.gov.co" TargetMode="External"/><Relationship Id="rId2" Type="http://schemas.openxmlformats.org/officeDocument/2006/relationships/hyperlink" Target="http://www.mineducacion.gov.co/autoevaluacion"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a:spLocks noGrp="1"/>
          </p:cNvSpPr>
          <p:nvPr>
            <p:ph type="title"/>
          </p:nvPr>
        </p:nvSpPr>
        <p:spPr>
          <a:xfrm>
            <a:off x="1691680" y="2636912"/>
            <a:ext cx="5832648" cy="1440160"/>
          </a:xfrm>
        </p:spPr>
        <p:txBody>
          <a:bodyPr>
            <a:noAutofit/>
          </a:bodyPr>
          <a:lstStyle/>
          <a:p>
            <a:r>
              <a:rPr lang="es-CO" sz="3600" dirty="0" smtClean="0">
                <a:solidFill>
                  <a:schemeClr val="accent2">
                    <a:lumMod val="75000"/>
                  </a:schemeClr>
                </a:solidFill>
                <a:latin typeface="Arial Black" panose="020B0A04020102020204" pitchFamily="34" charset="0"/>
              </a:rPr>
              <a:t>Inspección, Vigilancia y Control</a:t>
            </a:r>
            <a:br>
              <a:rPr lang="es-CO" sz="3600" dirty="0" smtClean="0">
                <a:solidFill>
                  <a:schemeClr val="accent2">
                    <a:lumMod val="75000"/>
                  </a:schemeClr>
                </a:solidFill>
                <a:latin typeface="Arial Black" panose="020B0A04020102020204" pitchFamily="34" charset="0"/>
              </a:rPr>
            </a:br>
            <a:r>
              <a:rPr lang="es-CO" sz="3600" dirty="0">
                <a:solidFill>
                  <a:schemeClr val="accent2">
                    <a:lumMod val="75000"/>
                  </a:schemeClr>
                </a:solidFill>
                <a:latin typeface="Arial Black" panose="020B0A04020102020204" pitchFamily="34" charset="0"/>
              </a:rPr>
              <a:t/>
            </a:r>
            <a:br>
              <a:rPr lang="es-CO" sz="3600" dirty="0">
                <a:solidFill>
                  <a:schemeClr val="accent2">
                    <a:lumMod val="75000"/>
                  </a:schemeClr>
                </a:solidFill>
                <a:latin typeface="Arial Black" panose="020B0A04020102020204" pitchFamily="34" charset="0"/>
              </a:rPr>
            </a:br>
            <a:r>
              <a:rPr lang="es-CO" sz="3600" dirty="0" smtClean="0">
                <a:solidFill>
                  <a:schemeClr val="accent2">
                    <a:lumMod val="75000"/>
                  </a:schemeClr>
                </a:solidFill>
                <a:latin typeface="Arial Black" panose="020B0A04020102020204" pitchFamily="34" charset="0"/>
              </a:rPr>
              <a:t/>
            </a:r>
            <a:br>
              <a:rPr lang="es-CO" sz="3600" dirty="0" smtClean="0">
                <a:solidFill>
                  <a:schemeClr val="accent2">
                    <a:lumMod val="75000"/>
                  </a:schemeClr>
                </a:solidFill>
                <a:latin typeface="Arial Black" panose="020B0A04020102020204" pitchFamily="34" charset="0"/>
              </a:rPr>
            </a:br>
            <a:r>
              <a:rPr lang="es-CO" sz="2800" dirty="0" smtClean="0">
                <a:solidFill>
                  <a:schemeClr val="accent2">
                    <a:lumMod val="75000"/>
                  </a:schemeClr>
                </a:solidFill>
                <a:latin typeface="Arial Black" panose="020B0A04020102020204" pitchFamily="34" charset="0"/>
              </a:rPr>
              <a:t>Septiembre 13 de 2018</a:t>
            </a:r>
            <a:endParaRPr lang="es-CO" sz="2800" dirty="0">
              <a:solidFill>
                <a:schemeClr val="accent2">
                  <a:lumMod val="75000"/>
                </a:schemeClr>
              </a:solidFill>
              <a:latin typeface="Arial Black" panose="020B0A04020102020204" pitchFamily="34" charset="0"/>
            </a:endParaRPr>
          </a:p>
        </p:txBody>
      </p:sp>
    </p:spTree>
    <p:extLst>
      <p:ext uri="{BB962C8B-B14F-4D97-AF65-F5344CB8AC3E}">
        <p14:creationId xmlns:p14="http://schemas.microsoft.com/office/powerpoint/2010/main" val="1294658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2060848"/>
            <a:ext cx="7200800" cy="2862322"/>
          </a:xfrm>
          <a:prstGeom prst="rect">
            <a:avLst/>
          </a:prstGeom>
        </p:spPr>
        <p:txBody>
          <a:bodyPr wrap="square">
            <a:spAutoFit/>
          </a:bodyPr>
          <a:lstStyle/>
          <a:p>
            <a:pPr lvl="0" algn="just"/>
            <a:r>
              <a:rPr lang="es-MX" dirty="0"/>
              <a:t>Los establecimientos educativos privados que no realicen el proceso de autoevaluación o que no cumplan con los requisitos estipulados en esta Circular  se clasificarán en el régimen controlado, acorde al Artículo 2.3.2.2.4.2 del decreto 1075 de 2015.</a:t>
            </a:r>
            <a:endParaRPr lang="es-CO" dirty="0"/>
          </a:p>
          <a:p>
            <a:pPr algn="just"/>
            <a:r>
              <a:rPr lang="es-MX" dirty="0"/>
              <a:t> </a:t>
            </a:r>
            <a:endParaRPr lang="es-CO" dirty="0"/>
          </a:p>
          <a:p>
            <a:pPr lvl="0" algn="just"/>
            <a:r>
              <a:rPr lang="es-MX" dirty="0"/>
              <a:t>La Secretaría de Educación Municipal de Ibagué solicita a los directivos de las Instituciones Educativas Privadas tener en cuenta las pautas consideradas en La No. Guía 4: Manual de Autoevaluación y Clasificación de Establecimientos Privados de Preescolar, Básica y Media, para la Definición de Tarifas Versión 8, año 2016.</a:t>
            </a:r>
            <a:endParaRPr lang="es-CO" dirty="0"/>
          </a:p>
        </p:txBody>
      </p:sp>
    </p:spTree>
    <p:extLst>
      <p:ext uri="{BB962C8B-B14F-4D97-AF65-F5344CB8AC3E}">
        <p14:creationId xmlns:p14="http://schemas.microsoft.com/office/powerpoint/2010/main" val="2483068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1844824"/>
            <a:ext cx="7560840" cy="4031873"/>
          </a:xfrm>
          <a:prstGeom prst="rect">
            <a:avLst/>
          </a:prstGeom>
        </p:spPr>
        <p:txBody>
          <a:bodyPr wrap="square">
            <a:spAutoFit/>
          </a:bodyPr>
          <a:lstStyle/>
          <a:p>
            <a:r>
              <a:rPr lang="es-MX" sz="1600" dirty="0"/>
              <a:t>Sobre bilingüismo, identifique cuál definición se adecúa mejor a la situación del colegio: </a:t>
            </a:r>
            <a:endParaRPr lang="es-MX" sz="1600" dirty="0" smtClean="0"/>
          </a:p>
          <a:p>
            <a:endParaRPr lang="es-CO" sz="1600" dirty="0"/>
          </a:p>
          <a:p>
            <a:pPr marL="285750" indent="-285750">
              <a:buFontTx/>
              <a:buChar char="-"/>
            </a:pPr>
            <a:r>
              <a:rPr lang="es-MX" sz="1600" dirty="0" smtClean="0"/>
              <a:t>Si </a:t>
            </a:r>
            <a:r>
              <a:rPr lang="es-MX" sz="1600" dirty="0"/>
              <a:t>la institución es un colegio </a:t>
            </a:r>
            <a:r>
              <a:rPr lang="es-MX" sz="1600" b="1" dirty="0"/>
              <a:t>bilingüe internacional</a:t>
            </a:r>
            <a:r>
              <a:rPr lang="es-MX" sz="1600" dirty="0"/>
              <a:t>: </a:t>
            </a:r>
            <a:endParaRPr lang="es-MX" sz="1600" dirty="0" smtClean="0"/>
          </a:p>
          <a:p>
            <a:pPr marL="285750" indent="-285750">
              <a:buFont typeface="Arial" panose="020B0604020202020204" pitchFamily="34" charset="0"/>
              <a:buChar char="•"/>
            </a:pPr>
            <a:r>
              <a:rPr lang="es-MX" sz="1600" dirty="0" smtClean="0"/>
              <a:t>La </a:t>
            </a:r>
            <a:r>
              <a:rPr lang="es-MX" sz="1600" dirty="0"/>
              <a:t>institución tiene nexos cercanos con organizaciones oficiales de un país extranjero. </a:t>
            </a:r>
            <a:endParaRPr lang="es-MX" sz="1600" dirty="0" smtClean="0"/>
          </a:p>
          <a:p>
            <a:pPr marL="285750" indent="-285750">
              <a:buFont typeface="Arial" panose="020B0604020202020204" pitchFamily="34" charset="0"/>
              <a:buChar char="•"/>
            </a:pPr>
            <a:r>
              <a:rPr lang="es-MX" sz="1600" dirty="0" smtClean="0"/>
              <a:t>Recibe </a:t>
            </a:r>
            <a:r>
              <a:rPr lang="es-MX" sz="1600" dirty="0"/>
              <a:t>apoyo financiero directo o envío de profesores extranjeros para trabajar en el colegio. </a:t>
            </a:r>
            <a:endParaRPr lang="es-MX" sz="1600" dirty="0" smtClean="0"/>
          </a:p>
          <a:p>
            <a:pPr marL="285750" indent="-285750">
              <a:buFont typeface="Arial" panose="020B0604020202020204" pitchFamily="34" charset="0"/>
              <a:buChar char="•"/>
            </a:pPr>
            <a:r>
              <a:rPr lang="es-MX" sz="1600" dirty="0" smtClean="0"/>
              <a:t>Existe </a:t>
            </a:r>
            <a:r>
              <a:rPr lang="es-MX" sz="1600" dirty="0"/>
              <a:t>una alta intensidad de contacto con la lengua extranjera en el plan de estudios (más de 50%). </a:t>
            </a:r>
            <a:endParaRPr lang="es-MX" sz="1600" dirty="0" smtClean="0"/>
          </a:p>
          <a:p>
            <a:pPr marL="285750" indent="-285750">
              <a:buFont typeface="Arial" panose="020B0604020202020204" pitchFamily="34" charset="0"/>
              <a:buChar char="•"/>
            </a:pPr>
            <a:r>
              <a:rPr lang="es-MX" sz="1600" dirty="0" smtClean="0"/>
              <a:t>Se </a:t>
            </a:r>
            <a:r>
              <a:rPr lang="es-MX" sz="1600" dirty="0"/>
              <a:t>usan dos o más lenguas como medios de enseñanza- aprendizaje de distintas áreas curriculares. </a:t>
            </a:r>
            <a:endParaRPr lang="es-MX" sz="1600" dirty="0" smtClean="0"/>
          </a:p>
          <a:p>
            <a:pPr marL="285750" indent="-285750">
              <a:buFont typeface="Arial" panose="020B0604020202020204" pitchFamily="34" charset="0"/>
              <a:buChar char="•"/>
            </a:pPr>
            <a:r>
              <a:rPr lang="es-MX" sz="1600" dirty="0" smtClean="0"/>
              <a:t>Usa </a:t>
            </a:r>
            <a:r>
              <a:rPr lang="es-MX" sz="1600" dirty="0"/>
              <a:t>materiales y textos importados del extranjero. </a:t>
            </a:r>
            <a:endParaRPr lang="es-MX" sz="1600" dirty="0" smtClean="0"/>
          </a:p>
          <a:p>
            <a:pPr marL="285750" indent="-285750">
              <a:buFont typeface="Arial" panose="020B0604020202020204" pitchFamily="34" charset="0"/>
              <a:buChar char="•"/>
            </a:pPr>
            <a:r>
              <a:rPr lang="es-MX" sz="1600" dirty="0" smtClean="0"/>
              <a:t>Promueve </a:t>
            </a:r>
            <a:r>
              <a:rPr lang="es-MX" sz="1600" dirty="0"/>
              <a:t>un contacto directo de sus estudiantes con el país extranjero a través de intercambios o pasantías. </a:t>
            </a:r>
            <a:endParaRPr lang="es-MX" sz="1600" dirty="0" smtClean="0"/>
          </a:p>
          <a:p>
            <a:pPr marL="285750" indent="-285750">
              <a:buFont typeface="Arial" panose="020B0604020202020204" pitchFamily="34" charset="0"/>
              <a:buChar char="•"/>
            </a:pPr>
            <a:r>
              <a:rPr lang="es-MX" sz="1600" dirty="0" smtClean="0"/>
              <a:t>Requiere </a:t>
            </a:r>
            <a:r>
              <a:rPr lang="es-MX" sz="1600" dirty="0"/>
              <a:t>que sus graduados aprueben un examen de lengua extranjera internacional además de aprobar el currículo colombiano. Promueve una orientación bicultural o intercultural </a:t>
            </a:r>
            <a:endParaRPr lang="es-CO" sz="1600" dirty="0"/>
          </a:p>
        </p:txBody>
      </p:sp>
    </p:spTree>
    <p:extLst>
      <p:ext uri="{BB962C8B-B14F-4D97-AF65-F5344CB8AC3E}">
        <p14:creationId xmlns:p14="http://schemas.microsoft.com/office/powerpoint/2010/main" val="1972423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348880"/>
            <a:ext cx="7704856" cy="2862322"/>
          </a:xfrm>
          <a:prstGeom prst="rect">
            <a:avLst/>
          </a:prstGeom>
        </p:spPr>
        <p:txBody>
          <a:bodyPr wrap="square">
            <a:spAutoFit/>
          </a:bodyPr>
          <a:lstStyle/>
          <a:p>
            <a:pPr marL="285750" indent="-285750" algn="just">
              <a:buFontTx/>
              <a:buChar char="-"/>
            </a:pPr>
            <a:r>
              <a:rPr lang="es-MX" dirty="0" smtClean="0"/>
              <a:t>Si </a:t>
            </a:r>
            <a:r>
              <a:rPr lang="es-MX" dirty="0"/>
              <a:t>la institución es un </a:t>
            </a:r>
            <a:r>
              <a:rPr lang="es-MX" b="1" dirty="0"/>
              <a:t>colegio bilingüe nacional</a:t>
            </a:r>
            <a:r>
              <a:rPr lang="es-MX" dirty="0"/>
              <a:t>: </a:t>
            </a:r>
            <a:endParaRPr lang="es-MX" dirty="0" smtClean="0"/>
          </a:p>
          <a:p>
            <a:pPr marL="285750" indent="-285750" algn="just">
              <a:buFont typeface="Arial" panose="020B0604020202020204" pitchFamily="34" charset="0"/>
              <a:buChar char="•"/>
            </a:pPr>
            <a:r>
              <a:rPr lang="es-MX" dirty="0" smtClean="0"/>
              <a:t>Hay </a:t>
            </a:r>
            <a:r>
              <a:rPr lang="es-MX" dirty="0"/>
              <a:t>una alta intensidad de contacto con la lengua extranjera en el plan de estudios (más de 50%) y </a:t>
            </a:r>
            <a:endParaRPr lang="es-MX" dirty="0" smtClean="0"/>
          </a:p>
          <a:p>
            <a:pPr marL="285750" indent="-285750" algn="just">
              <a:buFont typeface="Arial" panose="020B0604020202020204" pitchFamily="34" charset="0"/>
              <a:buChar char="•"/>
            </a:pPr>
            <a:r>
              <a:rPr lang="es-MX" dirty="0" smtClean="0"/>
              <a:t>se </a:t>
            </a:r>
            <a:r>
              <a:rPr lang="es-MX" dirty="0"/>
              <a:t>usan dos o más lenguas en la enseñanza-aprendizaje de distintas áreas curriculares. </a:t>
            </a:r>
            <a:endParaRPr lang="es-MX" dirty="0" smtClean="0"/>
          </a:p>
          <a:p>
            <a:pPr marL="285750" indent="-285750" algn="just">
              <a:buFont typeface="Arial" panose="020B0604020202020204" pitchFamily="34" charset="0"/>
              <a:buChar char="•"/>
            </a:pPr>
            <a:r>
              <a:rPr lang="es-MX" dirty="0" smtClean="0"/>
              <a:t>Los </a:t>
            </a:r>
            <a:r>
              <a:rPr lang="es-MX" dirty="0"/>
              <a:t>directivos son nacionales. </a:t>
            </a:r>
            <a:endParaRPr lang="es-MX" dirty="0" smtClean="0"/>
          </a:p>
          <a:p>
            <a:pPr marL="285750" indent="-285750" algn="just">
              <a:buFont typeface="Arial" panose="020B0604020202020204" pitchFamily="34" charset="0"/>
              <a:buChar char="•"/>
            </a:pPr>
            <a:r>
              <a:rPr lang="es-MX" dirty="0" smtClean="0"/>
              <a:t>La </a:t>
            </a:r>
            <a:r>
              <a:rPr lang="es-MX" dirty="0"/>
              <a:t>mayoría de los profesores son bilingües colombianos. </a:t>
            </a:r>
            <a:endParaRPr lang="es-MX" dirty="0" smtClean="0"/>
          </a:p>
          <a:p>
            <a:pPr marL="285750" indent="-285750" algn="just">
              <a:buFont typeface="Arial" panose="020B0604020202020204" pitchFamily="34" charset="0"/>
              <a:buChar char="•"/>
            </a:pPr>
            <a:r>
              <a:rPr lang="es-MX" dirty="0" smtClean="0"/>
              <a:t>Requiere </a:t>
            </a:r>
            <a:r>
              <a:rPr lang="es-MX" dirty="0"/>
              <a:t>que sus graduados aprueben un examen de lengua extranjera internacional además de aprobar el currículo colombiano. </a:t>
            </a:r>
            <a:endParaRPr lang="es-MX" dirty="0" smtClean="0"/>
          </a:p>
          <a:p>
            <a:pPr marL="285750" indent="-285750" algn="just">
              <a:buFont typeface="Arial" panose="020B0604020202020204" pitchFamily="34" charset="0"/>
              <a:buChar char="•"/>
            </a:pPr>
            <a:r>
              <a:rPr lang="es-MX" dirty="0" smtClean="0"/>
              <a:t>Promueve </a:t>
            </a:r>
            <a:r>
              <a:rPr lang="es-MX" dirty="0"/>
              <a:t>una orientación intercultural. </a:t>
            </a:r>
            <a:endParaRPr lang="es-CO" dirty="0"/>
          </a:p>
        </p:txBody>
      </p:sp>
    </p:spTree>
    <p:extLst>
      <p:ext uri="{BB962C8B-B14F-4D97-AF65-F5344CB8AC3E}">
        <p14:creationId xmlns:p14="http://schemas.microsoft.com/office/powerpoint/2010/main" val="2542581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1691569"/>
            <a:ext cx="7992888" cy="3200876"/>
          </a:xfrm>
          <a:prstGeom prst="rect">
            <a:avLst/>
          </a:prstGeom>
        </p:spPr>
        <p:txBody>
          <a:bodyPr wrap="square">
            <a:spAutoFit/>
          </a:bodyPr>
          <a:lstStyle/>
          <a:p>
            <a:pPr marL="285750" indent="-285750">
              <a:buFontTx/>
              <a:buChar char="-"/>
            </a:pPr>
            <a:r>
              <a:rPr lang="es-MX" dirty="0" smtClean="0"/>
              <a:t>Si </a:t>
            </a:r>
            <a:r>
              <a:rPr lang="es-MX" dirty="0"/>
              <a:t>la institución es un colegio con </a:t>
            </a:r>
            <a:r>
              <a:rPr lang="es-MX" b="1" dirty="0"/>
              <a:t>intensificación en lengua extranjera</a:t>
            </a:r>
            <a:r>
              <a:rPr lang="es-MX" dirty="0" smtClean="0"/>
              <a:t>:</a:t>
            </a:r>
          </a:p>
          <a:p>
            <a:pPr marL="285750" indent="-285750" algn="just">
              <a:buFont typeface="Arial" panose="020B0604020202020204" pitchFamily="34" charset="0"/>
              <a:buChar char="•"/>
            </a:pPr>
            <a:r>
              <a:rPr lang="es-MX" dirty="0" smtClean="0"/>
              <a:t> </a:t>
            </a:r>
            <a:r>
              <a:rPr lang="es-MX" dirty="0"/>
              <a:t>El establecimiento tiene un promedio de 10-15 horas semanales, o más, dedicadas a la enseñanza-aprendizaje de una lengua extranjera como materia, pero esta no se usa como medio de enseñanza-aprendizaje en ningún área curricular. </a:t>
            </a:r>
            <a:endParaRPr lang="es-MX" dirty="0" smtClean="0"/>
          </a:p>
          <a:p>
            <a:pPr marL="285750" indent="-285750" algn="just">
              <a:buFont typeface="Arial" panose="020B0604020202020204" pitchFamily="34" charset="0"/>
              <a:buChar char="•"/>
            </a:pPr>
            <a:r>
              <a:rPr lang="es-MX" dirty="0" smtClean="0"/>
              <a:t>Requiere </a:t>
            </a:r>
            <a:r>
              <a:rPr lang="es-MX" dirty="0"/>
              <a:t>que sus estudiantes aprueben un examen de lengua extranjera durante su carrera escolar. </a:t>
            </a:r>
            <a:endParaRPr lang="es-CO" dirty="0"/>
          </a:p>
          <a:p>
            <a:pPr algn="just"/>
            <a:r>
              <a:rPr lang="es-MX" dirty="0"/>
              <a:t> </a:t>
            </a:r>
            <a:endParaRPr lang="es-CO" dirty="0"/>
          </a:p>
          <a:p>
            <a:pPr algn="just"/>
            <a:r>
              <a:rPr lang="es-MX" dirty="0"/>
              <a:t>El nombre del colegio </a:t>
            </a:r>
            <a:r>
              <a:rPr lang="es-MX" sz="2000" b="1" dirty="0"/>
              <a:t>no debe indicar que es bilingüe si no cumple los requisitos para serlo</a:t>
            </a:r>
            <a:r>
              <a:rPr lang="es-MX" dirty="0"/>
              <a:t>, pues estaría haciendo falsa publicidad. Si es el caso, el colegio debe cumplirlos o solicitar una modificación de su </a:t>
            </a:r>
            <a:r>
              <a:rPr lang="es-MX" dirty="0" smtClean="0"/>
              <a:t>nombre.</a:t>
            </a:r>
            <a:endParaRPr lang="es-CO" dirty="0"/>
          </a:p>
        </p:txBody>
      </p:sp>
    </p:spTree>
    <p:extLst>
      <p:ext uri="{BB962C8B-B14F-4D97-AF65-F5344CB8AC3E}">
        <p14:creationId xmlns:p14="http://schemas.microsoft.com/office/powerpoint/2010/main" val="631554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87624" y="476672"/>
            <a:ext cx="6902980" cy="369332"/>
          </a:xfrm>
          <a:prstGeom prst="rect">
            <a:avLst/>
          </a:prstGeom>
          <a:noFill/>
        </p:spPr>
        <p:txBody>
          <a:bodyPr wrap="none" rtlCol="0">
            <a:spAutoFit/>
          </a:bodyPr>
          <a:lstStyle/>
          <a:p>
            <a:r>
              <a:rPr lang="es-CO" dirty="0" smtClean="0">
                <a:latin typeface="Arial Black" panose="020B0A04020102020204" pitchFamily="34" charset="0"/>
              </a:rPr>
              <a:t>MODIFICACIÓN DE LICENCIAS DE FUNCIONAMIENTO</a:t>
            </a:r>
            <a:endParaRPr lang="es-CO" dirty="0">
              <a:latin typeface="Arial Black" panose="020B0A04020102020204" pitchFamily="34" charset="0"/>
            </a:endParaRPr>
          </a:p>
        </p:txBody>
      </p:sp>
      <p:sp>
        <p:nvSpPr>
          <p:cNvPr id="7" name="6 CuadroTexto"/>
          <p:cNvSpPr txBox="1"/>
          <p:nvPr/>
        </p:nvSpPr>
        <p:spPr>
          <a:xfrm>
            <a:off x="323528" y="1039187"/>
            <a:ext cx="8496944" cy="5001369"/>
          </a:xfrm>
          <a:prstGeom prst="rect">
            <a:avLst/>
          </a:prstGeom>
          <a:noFill/>
        </p:spPr>
        <p:txBody>
          <a:bodyPr wrap="square" rtlCol="0">
            <a:spAutoFit/>
          </a:bodyPr>
          <a:lstStyle/>
          <a:p>
            <a:pPr algn="ctr"/>
            <a:r>
              <a:rPr lang="es-CO" b="1" dirty="0"/>
              <a:t>MINSTERIO DE </a:t>
            </a:r>
            <a:r>
              <a:rPr lang="es-CO" b="1" dirty="0" smtClean="0"/>
              <a:t>EDUCACIÓN </a:t>
            </a:r>
            <a:r>
              <a:rPr lang="es-CO" b="1" dirty="0"/>
              <a:t>NACIONAL</a:t>
            </a:r>
          </a:p>
          <a:p>
            <a:pPr algn="ctr"/>
            <a:r>
              <a:rPr lang="es-CO" b="1" dirty="0"/>
              <a:t>DECRETO No 3433</a:t>
            </a:r>
          </a:p>
          <a:p>
            <a:pPr algn="ctr"/>
            <a:r>
              <a:rPr lang="es-CO" dirty="0" smtClean="0"/>
              <a:t>(12 Septiembre de  2008)</a:t>
            </a:r>
            <a:endParaRPr lang="es-CO" dirty="0"/>
          </a:p>
          <a:p>
            <a:pPr algn="ctr"/>
            <a:r>
              <a:rPr lang="es-CO" sz="1400" dirty="0" smtClean="0"/>
              <a:t>Por </a:t>
            </a:r>
            <a:r>
              <a:rPr lang="es-CO" sz="1400" dirty="0"/>
              <a:t>el cual se reglamenta la expedición de licencias de funcionamiento para </a:t>
            </a:r>
            <a:r>
              <a:rPr lang="es-CO" sz="1400" dirty="0" smtClean="0"/>
              <a:t>establecimientos educativos </a:t>
            </a:r>
            <a:r>
              <a:rPr lang="es-CO" sz="1400" dirty="0"/>
              <a:t>promovidos por particulares para prestar el servicio público educativo en los niveles </a:t>
            </a:r>
            <a:r>
              <a:rPr lang="es-CO" sz="1400" dirty="0" smtClean="0"/>
              <a:t>de preescolar</a:t>
            </a:r>
            <a:r>
              <a:rPr lang="es-CO" sz="1400" dirty="0"/>
              <a:t>, básica y </a:t>
            </a:r>
            <a:r>
              <a:rPr lang="es-CO" sz="1400" dirty="0" smtClean="0"/>
              <a:t>media.</a:t>
            </a:r>
          </a:p>
          <a:p>
            <a:pPr algn="ctr"/>
            <a:endParaRPr lang="es-CO" sz="1400" dirty="0"/>
          </a:p>
          <a:p>
            <a:pPr algn="just"/>
            <a:r>
              <a:rPr lang="es-CO" sz="1500" dirty="0"/>
              <a:t>Artículo 9°. Modificaciones. Las novedades relativas a cambio de sede dentro de la misma </a:t>
            </a:r>
            <a:r>
              <a:rPr lang="es-CO" sz="1500" dirty="0" smtClean="0"/>
              <a:t>entidad territorial </a:t>
            </a:r>
            <a:r>
              <a:rPr lang="es-CO" sz="1500" dirty="0"/>
              <a:t>certificada, apertura de nuevas sedes en la misma jurisdicción, cambio de nombre </a:t>
            </a:r>
            <a:r>
              <a:rPr lang="es-CO" sz="1500" dirty="0" smtClean="0"/>
              <a:t>del establecimiento </a:t>
            </a:r>
            <a:r>
              <a:rPr lang="es-CO" sz="1500" dirty="0"/>
              <a:t>educativo o del titular de la licencia, ampliación o disminución de los niveles </a:t>
            </a:r>
            <a:r>
              <a:rPr lang="es-CO" sz="1500" dirty="0" smtClean="0"/>
              <a:t>de educación ofrecidos, </a:t>
            </a:r>
            <a:r>
              <a:rPr lang="es-CO" sz="1500" dirty="0"/>
              <a:t>fusión de dos o más establecimientos educativos, o una modificación </a:t>
            </a:r>
            <a:r>
              <a:rPr lang="es-CO" sz="1500" dirty="0" smtClean="0"/>
              <a:t>estructural del </a:t>
            </a:r>
            <a:r>
              <a:rPr lang="es-CO" sz="1500" dirty="0"/>
              <a:t>PEI que implique una modalidad de servicio distinto o en el carácter de la media, requerirán una solicitud de modificación del acto administrativo mediante el cual se otorgó la licencia </a:t>
            </a:r>
            <a:r>
              <a:rPr lang="es-CO" sz="1500" dirty="0" smtClean="0"/>
              <a:t>de funcionamiento</a:t>
            </a:r>
            <a:r>
              <a:rPr lang="es-CO" sz="1500" dirty="0"/>
              <a:t>. Para tales efectos, el titular de la licencia presentará la solicitud, a la que anexará </a:t>
            </a:r>
            <a:r>
              <a:rPr lang="es-CO" sz="1500" dirty="0" smtClean="0"/>
              <a:t>los soportes correspondientes……</a:t>
            </a:r>
          </a:p>
          <a:p>
            <a:pPr algn="just"/>
            <a:endParaRPr lang="es-CO" sz="1500" dirty="0" smtClean="0"/>
          </a:p>
          <a:p>
            <a:pPr algn="just"/>
            <a:r>
              <a:rPr lang="es-CO" sz="1500" dirty="0" smtClean="0"/>
              <a:t>Parágrafo</a:t>
            </a:r>
            <a:r>
              <a:rPr lang="es-CO" sz="1500" dirty="0"/>
              <a:t>: El particular está obligado a informar de la decisión de cierre del establecimiento a </a:t>
            </a:r>
            <a:r>
              <a:rPr lang="es-CO" sz="1500" dirty="0" smtClean="0"/>
              <a:t>la comunidad </a:t>
            </a:r>
            <a:r>
              <a:rPr lang="es-CO" sz="1500" dirty="0"/>
              <a:t>educativa y a la secretaría de educación en cuya jurisdicción opere, con no menos de </a:t>
            </a:r>
            <a:r>
              <a:rPr lang="es-CO" sz="1500" dirty="0" smtClean="0"/>
              <a:t>seis meses </a:t>
            </a:r>
            <a:r>
              <a:rPr lang="es-CO" sz="1500" dirty="0"/>
              <a:t>de anticipación. En este caso, el establecimiento entregará a la secretaría de educación de </a:t>
            </a:r>
            <a:r>
              <a:rPr lang="es-CO" sz="1500" dirty="0" smtClean="0"/>
              <a:t>la respectiva </a:t>
            </a:r>
            <a:r>
              <a:rPr lang="es-CO" sz="1500" dirty="0"/>
              <a:t>entidad territorial los registros de evaluación y promoción de los estudiantes, con el fin </a:t>
            </a:r>
            <a:r>
              <a:rPr lang="es-CO" sz="1500" dirty="0" smtClean="0"/>
              <a:t>de que </a:t>
            </a:r>
            <a:r>
              <a:rPr lang="es-CO" sz="1500" dirty="0"/>
              <a:t>ésta disponga de la expedición de los certificados pertinentes.</a:t>
            </a:r>
          </a:p>
          <a:p>
            <a:pPr algn="just"/>
            <a:endParaRPr lang="es-CO" sz="1400" dirty="0" smtClean="0"/>
          </a:p>
          <a:p>
            <a:pPr algn="just"/>
            <a:endParaRPr lang="es-CO" sz="1400" dirty="0"/>
          </a:p>
        </p:txBody>
      </p:sp>
    </p:spTree>
    <p:extLst>
      <p:ext uri="{BB962C8B-B14F-4D97-AF65-F5344CB8AC3E}">
        <p14:creationId xmlns:p14="http://schemas.microsoft.com/office/powerpoint/2010/main" val="2969249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67544" y="548680"/>
            <a:ext cx="8229600" cy="4525963"/>
          </a:xfrm>
        </p:spPr>
        <p:txBody>
          <a:bodyPr/>
          <a:lstStyle/>
          <a:p>
            <a:pPr marL="0" indent="0">
              <a:buNone/>
            </a:pPr>
            <a:r>
              <a:rPr lang="es-CO" dirty="0">
                <a:solidFill>
                  <a:srgbClr val="FF0000"/>
                </a:solidFill>
              </a:rPr>
              <a:t> </a:t>
            </a:r>
            <a:r>
              <a:rPr lang="es-CO" dirty="0" smtClean="0">
                <a:solidFill>
                  <a:srgbClr val="FF0000"/>
                </a:solidFill>
              </a:rPr>
              <a:t>                      </a:t>
            </a:r>
          </a:p>
          <a:p>
            <a:pPr marL="0" indent="0">
              <a:buNone/>
            </a:pPr>
            <a:r>
              <a:rPr lang="es-CO" dirty="0" smtClean="0">
                <a:solidFill>
                  <a:srgbClr val="FF0000"/>
                </a:solidFill>
              </a:rPr>
              <a:t>  </a:t>
            </a:r>
          </a:p>
        </p:txBody>
      </p:sp>
      <p:graphicFrame>
        <p:nvGraphicFramePr>
          <p:cNvPr id="4" name="3 Tabla"/>
          <p:cNvGraphicFramePr>
            <a:graphicFrameLocks noGrp="1"/>
          </p:cNvGraphicFramePr>
          <p:nvPr>
            <p:extLst>
              <p:ext uri="{D42A27DB-BD31-4B8C-83A1-F6EECF244321}">
                <p14:modId xmlns:p14="http://schemas.microsoft.com/office/powerpoint/2010/main" val="2312490748"/>
              </p:ext>
            </p:extLst>
          </p:nvPr>
        </p:nvGraphicFramePr>
        <p:xfrm>
          <a:off x="1403648" y="692696"/>
          <a:ext cx="6104173" cy="4525963"/>
        </p:xfrm>
        <a:graphic>
          <a:graphicData uri="http://schemas.openxmlformats.org/drawingml/2006/table">
            <a:tbl>
              <a:tblPr/>
              <a:tblGrid>
                <a:gridCol w="2446285"/>
                <a:gridCol w="2446285"/>
                <a:gridCol w="1211603"/>
              </a:tblGrid>
              <a:tr h="350780">
                <a:tc>
                  <a:txBody>
                    <a:bodyPr/>
                    <a:lstStyle/>
                    <a:p>
                      <a:pPr algn="ctr" fontAlgn="ctr"/>
                      <a:r>
                        <a:rPr lang="es-CO" sz="1000" b="1" i="0" u="none" strike="noStrike">
                          <a:solidFill>
                            <a:srgbClr val="000000"/>
                          </a:solidFill>
                          <a:effectLst/>
                          <a:latin typeface="Arial"/>
                        </a:rPr>
                        <a:t>NOVEDAD</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a:solidFill>
                            <a:srgbClr val="000000"/>
                          </a:solidFill>
                          <a:effectLst/>
                          <a:latin typeface="Calibri"/>
                        </a:rPr>
                        <a:t>REQUISITOS</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a:solidFill>
                            <a:srgbClr val="000000"/>
                          </a:solidFill>
                          <a:effectLst/>
                          <a:latin typeface="Calibri"/>
                        </a:rPr>
                        <a:t>TIEMPO</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7763">
                <a:tc rowSpan="5">
                  <a:txBody>
                    <a:bodyPr/>
                    <a:lstStyle/>
                    <a:p>
                      <a:pPr algn="ctr" fontAlgn="ctr"/>
                      <a:r>
                        <a:rPr lang="es-CO" sz="1300" b="0" i="0" u="none" strike="noStrike">
                          <a:solidFill>
                            <a:srgbClr val="000000"/>
                          </a:solidFill>
                          <a:effectLst/>
                          <a:latin typeface="Arial"/>
                        </a:rPr>
                        <a:t>cambio de sede dentro de la misma entidad territorial certificada</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300" b="0" i="0" u="none" strike="noStrike">
                          <a:solidFill>
                            <a:srgbClr val="000000"/>
                          </a:solidFill>
                          <a:effectLst/>
                          <a:latin typeface="Calibri"/>
                        </a:rPr>
                        <a:t>Ajuste del PEI</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s-CO" sz="1300" b="0" i="0" u="none" strike="noStrike">
                          <a:solidFill>
                            <a:srgbClr val="000000"/>
                          </a:solidFill>
                          <a:effectLst/>
                          <a:latin typeface="Calibri"/>
                        </a:rPr>
                        <a:t>6 meses de anticipación</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1942">
                <a:tc vMerge="1">
                  <a:txBody>
                    <a:bodyPr/>
                    <a:lstStyle/>
                    <a:p>
                      <a:endParaRPr lang="es-CO"/>
                    </a:p>
                  </a:txBody>
                  <a:tcPr/>
                </a:tc>
                <a:tc>
                  <a:txBody>
                    <a:bodyPr/>
                    <a:lstStyle/>
                    <a:p>
                      <a:pPr algn="l" fontAlgn="b"/>
                      <a:r>
                        <a:rPr lang="es-CO" sz="1300" b="0" i="0" u="none" strike="noStrike">
                          <a:solidFill>
                            <a:srgbClr val="000000"/>
                          </a:solidFill>
                          <a:effectLst/>
                          <a:latin typeface="Calibri"/>
                        </a:rPr>
                        <a:t>Concepto uso de suelo institucional educativo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11942">
                <a:tc vMerge="1">
                  <a:txBody>
                    <a:bodyPr/>
                    <a:lstStyle/>
                    <a:p>
                      <a:endParaRPr lang="es-CO"/>
                    </a:p>
                  </a:txBody>
                  <a:tcPr/>
                </a:tc>
                <a:tc>
                  <a:txBody>
                    <a:bodyPr/>
                    <a:lstStyle/>
                    <a:p>
                      <a:pPr algn="l" fontAlgn="b"/>
                      <a:r>
                        <a:rPr lang="es-CO" sz="1300" b="0" i="0" u="none" strike="noStrike">
                          <a:solidFill>
                            <a:srgbClr val="000000"/>
                          </a:solidFill>
                          <a:effectLst/>
                          <a:latin typeface="Calibri"/>
                        </a:rPr>
                        <a:t>Licencia de contrucción Institucional educativo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11942">
                <a:tc vMerge="1">
                  <a:txBody>
                    <a:bodyPr/>
                    <a:lstStyle/>
                    <a:p>
                      <a:endParaRPr lang="es-CO"/>
                    </a:p>
                  </a:txBody>
                  <a:tcPr/>
                </a:tc>
                <a:tc>
                  <a:txBody>
                    <a:bodyPr/>
                    <a:lstStyle/>
                    <a:p>
                      <a:pPr algn="l" fontAlgn="b"/>
                      <a:r>
                        <a:rPr lang="es-CO" sz="1300" b="0" i="0" u="none" strike="noStrike">
                          <a:solidFill>
                            <a:srgbClr val="000000"/>
                          </a:solidFill>
                          <a:effectLst/>
                          <a:latin typeface="Calibri"/>
                        </a:rPr>
                        <a:t>Permiso de ocupación o acto de reconocimiento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11942">
                <a:tc vMerge="1">
                  <a:txBody>
                    <a:bodyPr/>
                    <a:lstStyle/>
                    <a:p>
                      <a:endParaRPr lang="es-CO"/>
                    </a:p>
                  </a:txBody>
                  <a:tcPr/>
                </a:tc>
                <a:tc>
                  <a:txBody>
                    <a:bodyPr/>
                    <a:lstStyle/>
                    <a:p>
                      <a:pPr algn="l" fontAlgn="b"/>
                      <a:r>
                        <a:rPr lang="es-CO" sz="1300" b="0" i="0" u="none" strike="noStrike">
                          <a:solidFill>
                            <a:srgbClr val="000000"/>
                          </a:solidFill>
                          <a:effectLst/>
                          <a:latin typeface="Calibri"/>
                        </a:rPr>
                        <a:t>concepto sanitario favorable o acta de visita</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350780">
                <a:tc rowSpan="5">
                  <a:txBody>
                    <a:bodyPr/>
                    <a:lstStyle/>
                    <a:p>
                      <a:pPr algn="ctr" fontAlgn="ctr"/>
                      <a:r>
                        <a:rPr lang="es-CO" sz="1300" b="0" i="0" u="none" strike="noStrike">
                          <a:solidFill>
                            <a:srgbClr val="000000"/>
                          </a:solidFill>
                          <a:effectLst/>
                          <a:latin typeface="Arial"/>
                        </a:rPr>
                        <a:t>apertura de nuevas sedes en la misma jurisdicción</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300" b="0" i="0" u="none" strike="noStrike">
                          <a:solidFill>
                            <a:srgbClr val="000000"/>
                          </a:solidFill>
                          <a:effectLst/>
                          <a:latin typeface="Calibri"/>
                        </a:rPr>
                        <a:t>Ajuste del PEI</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s-CO" sz="1300" b="0" i="0" u="none" strike="noStrike">
                          <a:solidFill>
                            <a:srgbClr val="000000"/>
                          </a:solidFill>
                          <a:effectLst/>
                          <a:latin typeface="Arial"/>
                        </a:rPr>
                        <a:t>6 meses de anticipación</a:t>
                      </a:r>
                    </a:p>
                  </a:txBody>
                  <a:tcPr marL="8994" marR="8994" marT="89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718">
                <a:tc vMerge="1">
                  <a:txBody>
                    <a:bodyPr/>
                    <a:lstStyle/>
                    <a:p>
                      <a:endParaRPr lang="es-CO"/>
                    </a:p>
                  </a:txBody>
                  <a:tcPr/>
                </a:tc>
                <a:tc>
                  <a:txBody>
                    <a:bodyPr/>
                    <a:lstStyle/>
                    <a:p>
                      <a:pPr algn="l" fontAlgn="b"/>
                      <a:r>
                        <a:rPr lang="es-CO" sz="1300" b="0" i="0" u="none" strike="noStrike">
                          <a:solidFill>
                            <a:srgbClr val="000000"/>
                          </a:solidFill>
                          <a:effectLst/>
                          <a:latin typeface="Calibri"/>
                        </a:rPr>
                        <a:t>Concepto uso de suelo institucional educativo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49718">
                <a:tc vMerge="1">
                  <a:txBody>
                    <a:bodyPr/>
                    <a:lstStyle/>
                    <a:p>
                      <a:endParaRPr lang="es-CO"/>
                    </a:p>
                  </a:txBody>
                  <a:tcPr/>
                </a:tc>
                <a:tc>
                  <a:txBody>
                    <a:bodyPr/>
                    <a:lstStyle/>
                    <a:p>
                      <a:pPr algn="l" fontAlgn="b"/>
                      <a:r>
                        <a:rPr lang="es-CO" sz="1300" b="0" i="0" u="none" strike="noStrike">
                          <a:solidFill>
                            <a:srgbClr val="000000"/>
                          </a:solidFill>
                          <a:effectLst/>
                          <a:latin typeface="Calibri"/>
                        </a:rPr>
                        <a:t>Licencia de contrucción Institucional educativo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49718">
                <a:tc vMerge="1">
                  <a:txBody>
                    <a:bodyPr/>
                    <a:lstStyle/>
                    <a:p>
                      <a:endParaRPr lang="es-CO"/>
                    </a:p>
                  </a:txBody>
                  <a:tcPr/>
                </a:tc>
                <a:tc>
                  <a:txBody>
                    <a:bodyPr/>
                    <a:lstStyle/>
                    <a:p>
                      <a:pPr algn="l" fontAlgn="b"/>
                      <a:r>
                        <a:rPr lang="es-CO" sz="1300" b="0" i="0" u="none" strike="noStrike">
                          <a:solidFill>
                            <a:srgbClr val="000000"/>
                          </a:solidFill>
                          <a:effectLst/>
                          <a:latin typeface="Calibri"/>
                        </a:rPr>
                        <a:t>Permiso de ocupación o acto de reconocimiento</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449718">
                <a:tc vMerge="1">
                  <a:txBody>
                    <a:bodyPr/>
                    <a:lstStyle/>
                    <a:p>
                      <a:endParaRPr lang="es-CO"/>
                    </a:p>
                  </a:txBody>
                  <a:tcPr/>
                </a:tc>
                <a:tc>
                  <a:txBody>
                    <a:bodyPr/>
                    <a:lstStyle/>
                    <a:p>
                      <a:pPr algn="l" fontAlgn="b"/>
                      <a:r>
                        <a:rPr lang="es-CO" sz="1300" b="0" i="0" u="none" strike="noStrike" dirty="0">
                          <a:solidFill>
                            <a:srgbClr val="000000"/>
                          </a:solidFill>
                          <a:effectLst/>
                          <a:latin typeface="Calibri"/>
                        </a:rPr>
                        <a:t>concepto sanitario favorable o acta de visita</a:t>
                      </a:r>
                    </a:p>
                  </a:txBody>
                  <a:tcPr marL="8994" marR="8994" marT="89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bl>
          </a:graphicData>
        </a:graphic>
      </p:graphicFrame>
    </p:spTree>
    <p:extLst>
      <p:ext uri="{BB962C8B-B14F-4D97-AF65-F5344CB8AC3E}">
        <p14:creationId xmlns:p14="http://schemas.microsoft.com/office/powerpoint/2010/main" val="292636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extLst>
              <p:ext uri="{D42A27DB-BD31-4B8C-83A1-F6EECF244321}">
                <p14:modId xmlns:p14="http://schemas.microsoft.com/office/powerpoint/2010/main" val="2158472020"/>
              </p:ext>
            </p:extLst>
          </p:nvPr>
        </p:nvGraphicFramePr>
        <p:xfrm>
          <a:off x="1187624" y="764704"/>
          <a:ext cx="7056785" cy="4536504"/>
        </p:xfrm>
        <a:graphic>
          <a:graphicData uri="http://schemas.openxmlformats.org/drawingml/2006/table">
            <a:tbl>
              <a:tblPr/>
              <a:tblGrid>
                <a:gridCol w="2828050"/>
                <a:gridCol w="2828050"/>
                <a:gridCol w="1400685"/>
              </a:tblGrid>
              <a:tr h="272462">
                <a:tc>
                  <a:txBody>
                    <a:bodyPr/>
                    <a:lstStyle/>
                    <a:p>
                      <a:pPr algn="ctr" fontAlgn="ctr"/>
                      <a:r>
                        <a:rPr lang="es-CO" sz="1100" b="1" i="0" u="none" strike="noStrike" dirty="0">
                          <a:solidFill>
                            <a:srgbClr val="000000"/>
                          </a:solidFill>
                          <a:effectLst/>
                          <a:latin typeface="Arial"/>
                        </a:rPr>
                        <a:t>NOVEDAD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100" b="1" i="0" u="none" strike="noStrike" dirty="0">
                          <a:solidFill>
                            <a:srgbClr val="000000"/>
                          </a:solidFill>
                          <a:effectLst/>
                          <a:latin typeface="Calibri"/>
                        </a:rPr>
                        <a:t>REQUISITOS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100" b="1" i="0" u="none" strike="noStrike">
                          <a:solidFill>
                            <a:srgbClr val="000000"/>
                          </a:solidFill>
                          <a:effectLst/>
                          <a:latin typeface="Calibri"/>
                        </a:rPr>
                        <a:t>TIEMPO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0578">
                <a:tc rowSpan="2">
                  <a:txBody>
                    <a:bodyPr/>
                    <a:lstStyle/>
                    <a:p>
                      <a:pPr algn="ctr" fontAlgn="ctr"/>
                      <a:r>
                        <a:rPr lang="es-CO" sz="1400" b="0" i="0" u="none" strike="noStrike">
                          <a:solidFill>
                            <a:srgbClr val="000000"/>
                          </a:solidFill>
                          <a:effectLst/>
                          <a:latin typeface="Arial"/>
                        </a:rPr>
                        <a:t>cambio de nombre del establecimiento educativo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dirty="0">
                          <a:solidFill>
                            <a:srgbClr val="000000"/>
                          </a:solidFill>
                          <a:effectLst/>
                          <a:latin typeface="Calibri"/>
                        </a:rPr>
                        <a:t>Certificado </a:t>
                      </a:r>
                      <a:r>
                        <a:rPr lang="es-CO" sz="1400" b="0" i="0" u="none" strike="noStrike" dirty="0" smtClean="0">
                          <a:solidFill>
                            <a:srgbClr val="000000"/>
                          </a:solidFill>
                          <a:effectLst/>
                          <a:latin typeface="Calibri"/>
                        </a:rPr>
                        <a:t>Cámara </a:t>
                      </a:r>
                      <a:r>
                        <a:rPr lang="es-CO" sz="1400" b="0" i="0" u="none" strike="noStrike" dirty="0">
                          <a:solidFill>
                            <a:srgbClr val="000000"/>
                          </a:solidFill>
                          <a:effectLst/>
                          <a:latin typeface="Calibri"/>
                        </a:rPr>
                        <a:t>de Comercio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400" b="0" i="0" u="none" strike="noStrike">
                          <a:solidFill>
                            <a:srgbClr val="000000"/>
                          </a:solidFill>
                          <a:effectLst/>
                          <a:latin typeface="Calibri"/>
                        </a:rPr>
                        <a:t>3 meses de anticipación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1157">
                <a:tc vMerge="1">
                  <a:txBody>
                    <a:bodyPr/>
                    <a:lstStyle/>
                    <a:p>
                      <a:endParaRPr lang="es-CO"/>
                    </a:p>
                  </a:txBody>
                  <a:tcPr/>
                </a:tc>
                <a:tc>
                  <a:txBody>
                    <a:bodyPr/>
                    <a:lstStyle/>
                    <a:p>
                      <a:pPr algn="l" fontAlgn="b"/>
                      <a:r>
                        <a:rPr lang="es-CO" sz="1400" b="0" i="0" u="none" strike="noStrike">
                          <a:solidFill>
                            <a:srgbClr val="000000"/>
                          </a:solidFill>
                          <a:effectLst/>
                          <a:latin typeface="Calibri"/>
                        </a:rPr>
                        <a:t>Acta de Consejo Directivo justificando el cambio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681157">
                <a:tc rowSpan="2">
                  <a:txBody>
                    <a:bodyPr/>
                    <a:lstStyle/>
                    <a:p>
                      <a:pPr algn="ctr" fontAlgn="ctr"/>
                      <a:r>
                        <a:rPr lang="es-CO" sz="1400" b="0" i="0" u="none" strike="noStrike">
                          <a:solidFill>
                            <a:srgbClr val="000000"/>
                          </a:solidFill>
                          <a:effectLst/>
                          <a:latin typeface="Arial"/>
                        </a:rPr>
                        <a:t>cambio  del titular de la licencia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a:solidFill>
                            <a:srgbClr val="000000"/>
                          </a:solidFill>
                          <a:effectLst/>
                          <a:latin typeface="Calibri"/>
                        </a:rPr>
                        <a:t>Contrato  de compraventa, notariado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400" b="0" i="0" u="none" strike="noStrike">
                          <a:solidFill>
                            <a:srgbClr val="000000"/>
                          </a:solidFill>
                          <a:effectLst/>
                          <a:latin typeface="Calibri"/>
                        </a:rPr>
                        <a:t>Si el titular de la licencia es el rector, con 3 meses de anticipación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8258">
                <a:tc vMerge="1">
                  <a:txBody>
                    <a:bodyPr/>
                    <a:lstStyle/>
                    <a:p>
                      <a:endParaRPr lang="es-CO"/>
                    </a:p>
                  </a:txBody>
                  <a:tcPr/>
                </a:tc>
                <a:tc>
                  <a:txBody>
                    <a:bodyPr/>
                    <a:lstStyle/>
                    <a:p>
                      <a:pPr algn="l" fontAlgn="b"/>
                      <a:r>
                        <a:rPr lang="es-CO" sz="1400" b="0" i="0" u="none" strike="noStrike">
                          <a:solidFill>
                            <a:srgbClr val="000000"/>
                          </a:solidFill>
                          <a:effectLst/>
                          <a:latin typeface="Calibri"/>
                        </a:rPr>
                        <a:t>Certificado de Camara de Comercio, si lo tiene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1021735">
                <a:tc rowSpan="2">
                  <a:txBody>
                    <a:bodyPr/>
                    <a:lstStyle/>
                    <a:p>
                      <a:pPr algn="ctr" fontAlgn="ctr"/>
                      <a:r>
                        <a:rPr lang="es-CO" sz="1400" b="0" i="0" u="none" strike="noStrike">
                          <a:solidFill>
                            <a:srgbClr val="000000"/>
                          </a:solidFill>
                          <a:effectLst/>
                          <a:latin typeface="Arial"/>
                        </a:rPr>
                        <a:t>ampliación o disminución de los niveles de educación ofrecidos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a:solidFill>
                            <a:srgbClr val="000000"/>
                          </a:solidFill>
                          <a:effectLst/>
                          <a:latin typeface="Calibri"/>
                        </a:rPr>
                        <a:t>Solicitud de visita para verificación de requisitos (infraestructura, docentes)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400" b="0" i="0" u="none" strike="noStrike">
                          <a:solidFill>
                            <a:srgbClr val="000000"/>
                          </a:solidFill>
                          <a:effectLst/>
                          <a:latin typeface="Calibri"/>
                        </a:rPr>
                        <a:t>6 meses de anticipación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1157">
                <a:tc vMerge="1">
                  <a:txBody>
                    <a:bodyPr/>
                    <a:lstStyle/>
                    <a:p>
                      <a:endParaRPr lang="es-CO"/>
                    </a:p>
                  </a:txBody>
                  <a:tcPr/>
                </a:tc>
                <a:tc>
                  <a:txBody>
                    <a:bodyPr/>
                    <a:lstStyle/>
                    <a:p>
                      <a:pPr algn="l" fontAlgn="b"/>
                      <a:r>
                        <a:rPr lang="es-CO" sz="1400" b="0" i="0" u="none" strike="noStrike" dirty="0">
                          <a:solidFill>
                            <a:srgbClr val="000000"/>
                          </a:solidFill>
                          <a:effectLst/>
                          <a:latin typeface="Calibri"/>
                        </a:rPr>
                        <a:t>restructuración del PEI - Plan de Estudios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bl>
          </a:graphicData>
        </a:graphic>
      </p:graphicFrame>
    </p:spTree>
    <p:extLst>
      <p:ext uri="{BB962C8B-B14F-4D97-AF65-F5344CB8AC3E}">
        <p14:creationId xmlns:p14="http://schemas.microsoft.com/office/powerpoint/2010/main" val="2021688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834293156"/>
              </p:ext>
            </p:extLst>
          </p:nvPr>
        </p:nvGraphicFramePr>
        <p:xfrm>
          <a:off x="1115616" y="620688"/>
          <a:ext cx="7056785" cy="4536506"/>
        </p:xfrm>
        <a:graphic>
          <a:graphicData uri="http://schemas.openxmlformats.org/drawingml/2006/table">
            <a:tbl>
              <a:tblPr/>
              <a:tblGrid>
                <a:gridCol w="2828050"/>
                <a:gridCol w="2828050"/>
                <a:gridCol w="1400685"/>
              </a:tblGrid>
              <a:tr h="262985">
                <a:tc>
                  <a:txBody>
                    <a:bodyPr/>
                    <a:lstStyle/>
                    <a:p>
                      <a:pPr algn="ctr" fontAlgn="ctr"/>
                      <a:r>
                        <a:rPr lang="es-CO" sz="1100" b="1" i="0" u="none" strike="noStrike" dirty="0">
                          <a:solidFill>
                            <a:srgbClr val="000000"/>
                          </a:solidFill>
                          <a:effectLst/>
                          <a:latin typeface="Arial"/>
                        </a:rPr>
                        <a:t>NOVEDAD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100" b="1" i="0" u="none" strike="noStrike">
                          <a:solidFill>
                            <a:srgbClr val="000000"/>
                          </a:solidFill>
                          <a:effectLst/>
                          <a:latin typeface="Calibri"/>
                        </a:rPr>
                        <a:t>REQUISITOS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100" b="1" i="0" u="none" strike="noStrike">
                          <a:solidFill>
                            <a:srgbClr val="000000"/>
                          </a:solidFill>
                          <a:effectLst/>
                          <a:latin typeface="Calibri"/>
                        </a:rPr>
                        <a:t>TIEMPO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7465">
                <a:tc rowSpan="5">
                  <a:txBody>
                    <a:bodyPr/>
                    <a:lstStyle/>
                    <a:p>
                      <a:pPr algn="ctr" fontAlgn="ctr"/>
                      <a:r>
                        <a:rPr lang="es-CO" sz="1400" b="0" i="0" u="none" strike="noStrike">
                          <a:solidFill>
                            <a:srgbClr val="000000"/>
                          </a:solidFill>
                          <a:effectLst/>
                          <a:latin typeface="Arial"/>
                        </a:rPr>
                        <a:t>fusión de dos o más establecimientos educativos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a:solidFill>
                            <a:srgbClr val="000000"/>
                          </a:solidFill>
                          <a:effectLst/>
                          <a:latin typeface="Calibri"/>
                        </a:rPr>
                        <a:t>Solicitud,  para verificación de legalidad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s-CO" sz="1400" b="0" i="0" u="none" strike="noStrike">
                          <a:solidFill>
                            <a:srgbClr val="000000"/>
                          </a:solidFill>
                          <a:effectLst/>
                          <a:latin typeface="Calibri"/>
                        </a:rPr>
                        <a:t>6 meses de anticipación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7465">
                <a:tc vMerge="1">
                  <a:txBody>
                    <a:bodyPr/>
                    <a:lstStyle/>
                    <a:p>
                      <a:endParaRPr lang="es-CO"/>
                    </a:p>
                  </a:txBody>
                  <a:tcPr/>
                </a:tc>
                <a:tc>
                  <a:txBody>
                    <a:bodyPr/>
                    <a:lstStyle/>
                    <a:p>
                      <a:pPr algn="l" fontAlgn="b"/>
                      <a:r>
                        <a:rPr lang="es-CO" sz="1400" b="0" i="0" u="none" strike="noStrike" dirty="0">
                          <a:solidFill>
                            <a:srgbClr val="000000"/>
                          </a:solidFill>
                          <a:effectLst/>
                          <a:latin typeface="Calibri"/>
                        </a:rPr>
                        <a:t>Documento donde se exprese voluntariamente la fusión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657465">
                <a:tc vMerge="1">
                  <a:txBody>
                    <a:bodyPr/>
                    <a:lstStyle/>
                    <a:p>
                      <a:endParaRPr lang="es-CO"/>
                    </a:p>
                  </a:txBody>
                  <a:tcPr/>
                </a:tc>
                <a:tc>
                  <a:txBody>
                    <a:bodyPr/>
                    <a:lstStyle/>
                    <a:p>
                      <a:pPr algn="l" fontAlgn="b"/>
                      <a:r>
                        <a:rPr lang="es-CO" sz="1400" b="0" i="0" u="none" strike="noStrike">
                          <a:solidFill>
                            <a:srgbClr val="000000"/>
                          </a:solidFill>
                          <a:effectLst/>
                          <a:latin typeface="Calibri"/>
                        </a:rPr>
                        <a:t>Actas de Consejo Directivo para efectuar la fusión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328732">
                <a:tc vMerge="1">
                  <a:txBody>
                    <a:bodyPr/>
                    <a:lstStyle/>
                    <a:p>
                      <a:endParaRPr lang="es-CO"/>
                    </a:p>
                  </a:txBody>
                  <a:tcPr/>
                </a:tc>
                <a:tc>
                  <a:txBody>
                    <a:bodyPr/>
                    <a:lstStyle/>
                    <a:p>
                      <a:pPr algn="l" fontAlgn="b"/>
                      <a:r>
                        <a:rPr lang="es-CO" sz="1400" b="0" i="0" u="none" strike="noStrike">
                          <a:solidFill>
                            <a:srgbClr val="000000"/>
                          </a:solidFill>
                          <a:effectLst/>
                          <a:latin typeface="Calibri"/>
                        </a:rPr>
                        <a:t>Certificado Camara de Comercio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657465">
                <a:tc vMerge="1">
                  <a:txBody>
                    <a:bodyPr/>
                    <a:lstStyle/>
                    <a:p>
                      <a:endParaRPr lang="es-CO"/>
                    </a:p>
                  </a:txBody>
                  <a:tcPr/>
                </a:tc>
                <a:tc>
                  <a:txBody>
                    <a:bodyPr/>
                    <a:lstStyle/>
                    <a:p>
                      <a:pPr algn="l" fontAlgn="b"/>
                      <a:r>
                        <a:rPr lang="es-CO" sz="1400" b="0" i="0" u="none" strike="noStrike">
                          <a:solidFill>
                            <a:srgbClr val="000000"/>
                          </a:solidFill>
                          <a:effectLst/>
                          <a:latin typeface="Calibri"/>
                        </a:rPr>
                        <a:t>Documento legal que evidencie la fusión ante notaria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657465">
                <a:tc rowSpan="3">
                  <a:txBody>
                    <a:bodyPr/>
                    <a:lstStyle/>
                    <a:p>
                      <a:pPr algn="ctr" fontAlgn="ctr"/>
                      <a:r>
                        <a:rPr lang="es-CO" sz="1400" b="0" i="0" u="none" strike="noStrike">
                          <a:solidFill>
                            <a:srgbClr val="000000"/>
                          </a:solidFill>
                          <a:effectLst/>
                          <a:latin typeface="Arial"/>
                        </a:rPr>
                        <a:t>modificación estructural del PEI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a:solidFill>
                            <a:srgbClr val="000000"/>
                          </a:solidFill>
                          <a:effectLst/>
                          <a:latin typeface="Calibri"/>
                        </a:rPr>
                        <a:t>Acta de Consejo Directivo justificando la modificación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s-CO" sz="1400" b="0" i="0" u="none" strike="noStrike">
                          <a:solidFill>
                            <a:srgbClr val="000000"/>
                          </a:solidFill>
                          <a:effectLst/>
                          <a:latin typeface="Calibri"/>
                        </a:rPr>
                        <a:t>6 meses de anticipación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8732">
                <a:tc vMerge="1">
                  <a:txBody>
                    <a:bodyPr/>
                    <a:lstStyle/>
                    <a:p>
                      <a:endParaRPr lang="es-CO"/>
                    </a:p>
                  </a:txBody>
                  <a:tcPr/>
                </a:tc>
                <a:tc>
                  <a:txBody>
                    <a:bodyPr/>
                    <a:lstStyle/>
                    <a:p>
                      <a:pPr algn="l" fontAlgn="b"/>
                      <a:r>
                        <a:rPr lang="es-CO" sz="1400" b="0" i="0" u="none" strike="noStrike">
                          <a:solidFill>
                            <a:srgbClr val="000000"/>
                          </a:solidFill>
                          <a:effectLst/>
                          <a:latin typeface="Calibri"/>
                        </a:rPr>
                        <a:t>Modificación del PEI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r h="328732">
                <a:tc vMerge="1">
                  <a:txBody>
                    <a:bodyPr/>
                    <a:lstStyle/>
                    <a:p>
                      <a:endParaRPr lang="es-CO"/>
                    </a:p>
                  </a:txBody>
                  <a:tcPr/>
                </a:tc>
                <a:tc>
                  <a:txBody>
                    <a:bodyPr/>
                    <a:lstStyle/>
                    <a:p>
                      <a:pPr algn="l" fontAlgn="b"/>
                      <a:r>
                        <a:rPr lang="es-CO" sz="1400" b="0" i="0" u="none" strike="noStrike" dirty="0">
                          <a:solidFill>
                            <a:srgbClr val="000000"/>
                          </a:solidFill>
                          <a:effectLst/>
                          <a:latin typeface="Calibri"/>
                        </a:rPr>
                        <a:t>Visita de verificación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r>
            </a:tbl>
          </a:graphicData>
        </a:graphic>
      </p:graphicFrame>
    </p:spTree>
    <p:extLst>
      <p:ext uri="{BB962C8B-B14F-4D97-AF65-F5344CB8AC3E}">
        <p14:creationId xmlns:p14="http://schemas.microsoft.com/office/powerpoint/2010/main" val="2629711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53398" y="620688"/>
            <a:ext cx="4572000" cy="646331"/>
          </a:xfrm>
          <a:prstGeom prst="rect">
            <a:avLst/>
          </a:prstGeom>
        </p:spPr>
        <p:txBody>
          <a:bodyPr>
            <a:spAutoFit/>
          </a:bodyPr>
          <a:lstStyle/>
          <a:p>
            <a:pPr algn="ctr"/>
            <a:r>
              <a:rPr lang="es-ES" dirty="0" smtClean="0">
                <a:latin typeface="Arial Black" panose="020B0A04020102020204" pitchFamily="34" charset="0"/>
              </a:rPr>
              <a:t>DIRECTRICES PARA EL PROCESO DE AUTOEVALUACIÓN</a:t>
            </a:r>
            <a:endParaRPr lang="es-CO" dirty="0">
              <a:latin typeface="Arial Black" panose="020B0A04020102020204" pitchFamily="34" charset="0"/>
            </a:endParaRPr>
          </a:p>
        </p:txBody>
      </p:sp>
      <p:sp>
        <p:nvSpPr>
          <p:cNvPr id="5" name="4 Rectángulo"/>
          <p:cNvSpPr/>
          <p:nvPr/>
        </p:nvSpPr>
        <p:spPr>
          <a:xfrm>
            <a:off x="1115616" y="1412776"/>
            <a:ext cx="7106332" cy="4524315"/>
          </a:xfrm>
          <a:prstGeom prst="rect">
            <a:avLst/>
          </a:prstGeom>
        </p:spPr>
        <p:txBody>
          <a:bodyPr wrap="square">
            <a:spAutoFit/>
          </a:bodyPr>
          <a:lstStyle/>
          <a:p>
            <a:pPr lvl="0" algn="just"/>
            <a:r>
              <a:rPr lang="es-MX" dirty="0"/>
              <a:t>Todos los colegios, jardines y establecimientos de educación formal de adultos  tienen la responsabilidad de realizar el  reporte anual de su  autoevaluación institucional,</a:t>
            </a:r>
            <a:endParaRPr lang="es-CO" dirty="0"/>
          </a:p>
          <a:p>
            <a:pPr algn="just"/>
            <a:r>
              <a:rPr lang="es-MX" dirty="0"/>
              <a:t> </a:t>
            </a:r>
            <a:r>
              <a:rPr lang="es-MX" u="sng" dirty="0">
                <a:hlinkClick r:id="rId2"/>
              </a:rPr>
              <a:t>www.mineducacion.gov.co/autoevaluacion</a:t>
            </a:r>
            <a:r>
              <a:rPr lang="es-MX" dirty="0"/>
              <a:t>.</a:t>
            </a:r>
            <a:endParaRPr lang="es-CO" dirty="0"/>
          </a:p>
          <a:p>
            <a:pPr algn="just"/>
            <a:r>
              <a:rPr lang="es-MX" u="sng" dirty="0">
                <a:hlinkClick r:id="rId3"/>
              </a:rPr>
              <a:t>mesadeayuda@tecnologia.mineducacion.gov.co</a:t>
            </a:r>
            <a:endParaRPr lang="es-CO" dirty="0"/>
          </a:p>
          <a:p>
            <a:r>
              <a:rPr lang="es-MX" dirty="0"/>
              <a:t> </a:t>
            </a:r>
            <a:endParaRPr lang="es-CO" dirty="0"/>
          </a:p>
          <a:p>
            <a:pPr lvl="0" algn="just"/>
            <a:r>
              <a:rPr lang="es-MX" dirty="0"/>
              <a:t>La información se diligenciará en el aplicativo EVI del Ministerio de Educación Nacional, sesenta (60) días antes de la fecha prevista para el inicio de matrícula para el año académico en que se aplicarán las tarifas en cada uno de los grados que ofrezca.</a:t>
            </a:r>
            <a:endParaRPr lang="es-CO" dirty="0"/>
          </a:p>
          <a:p>
            <a:r>
              <a:rPr lang="es-MX" dirty="0"/>
              <a:t> </a:t>
            </a:r>
            <a:endParaRPr lang="es-CO" dirty="0"/>
          </a:p>
          <a:p>
            <a:pPr lvl="0" algn="just"/>
            <a:r>
              <a:rPr lang="es-MX" dirty="0"/>
              <a:t>Como resultado de la autoevaluación, los establecimientos educativos se clasifican en uno de los regímenes de tarifas establecidos en la Ley. La secretaría de educación a través de la oficina de inspección y vigilancia emitirá, una resolución en la que se fija o autoriza el régimen y las tarifas a cobrar. </a:t>
            </a:r>
            <a:endParaRPr lang="es-CO" dirty="0"/>
          </a:p>
        </p:txBody>
      </p:sp>
    </p:spTree>
    <p:extLst>
      <p:ext uri="{BB962C8B-B14F-4D97-AF65-F5344CB8AC3E}">
        <p14:creationId xmlns:p14="http://schemas.microsoft.com/office/powerpoint/2010/main" val="3757540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253398" y="620688"/>
            <a:ext cx="4572000" cy="646331"/>
          </a:xfrm>
          <a:prstGeom prst="rect">
            <a:avLst/>
          </a:prstGeom>
        </p:spPr>
        <p:txBody>
          <a:bodyPr>
            <a:spAutoFit/>
          </a:bodyPr>
          <a:lstStyle/>
          <a:p>
            <a:pPr algn="ctr"/>
            <a:r>
              <a:rPr lang="es-ES" dirty="0" smtClean="0">
                <a:latin typeface="Arial Black" panose="020B0A04020102020204" pitchFamily="34" charset="0"/>
              </a:rPr>
              <a:t>DIRECTRICES PARA EL PROCESO DE AUTOEVALUACIÓN</a:t>
            </a:r>
            <a:endParaRPr lang="es-CO" dirty="0">
              <a:latin typeface="Arial Black" panose="020B0A04020102020204" pitchFamily="34" charset="0"/>
            </a:endParaRPr>
          </a:p>
        </p:txBody>
      </p:sp>
      <p:sp>
        <p:nvSpPr>
          <p:cNvPr id="2" name="1 Rectángulo"/>
          <p:cNvSpPr/>
          <p:nvPr/>
        </p:nvSpPr>
        <p:spPr>
          <a:xfrm>
            <a:off x="758978" y="1700808"/>
            <a:ext cx="7560840" cy="4339650"/>
          </a:xfrm>
          <a:prstGeom prst="rect">
            <a:avLst/>
          </a:prstGeom>
        </p:spPr>
        <p:txBody>
          <a:bodyPr wrap="square">
            <a:spAutoFit/>
          </a:bodyPr>
          <a:lstStyle/>
          <a:p>
            <a:pPr lvl="0" algn="just"/>
            <a:r>
              <a:rPr lang="es-MX" sz="1600" dirty="0"/>
              <a:t>Las Instituciones Educativas deben ingresar en la opción de </a:t>
            </a:r>
            <a:r>
              <a:rPr lang="es-MX" sz="2000" b="1" dirty="0"/>
              <a:t>anexos</a:t>
            </a:r>
            <a:r>
              <a:rPr lang="es-MX" sz="1600" dirty="0"/>
              <a:t> de la página web del aplicativo EVI del MEN, los siguientes documentos:</a:t>
            </a:r>
            <a:endParaRPr lang="es-CO" sz="1600" dirty="0"/>
          </a:p>
          <a:p>
            <a:pPr algn="just"/>
            <a:r>
              <a:rPr lang="es-MX" sz="1600" dirty="0"/>
              <a:t> </a:t>
            </a:r>
            <a:endParaRPr lang="es-CO" sz="1600" dirty="0"/>
          </a:p>
          <a:p>
            <a:pPr marL="285750" indent="-285750" algn="just">
              <a:buFont typeface="Arial" panose="020B0604020202020204" pitchFamily="34" charset="0"/>
              <a:buChar char="•"/>
            </a:pPr>
            <a:r>
              <a:rPr lang="es-MX" sz="1600" dirty="0" smtClean="0"/>
              <a:t>Acta </a:t>
            </a:r>
            <a:r>
              <a:rPr lang="es-MX" sz="1600" dirty="0"/>
              <a:t>de las dos (2) sesiones en las cuales se reunió el consejo directivo para evaluar y aprobar la propuesta de tarifas educativas.</a:t>
            </a:r>
            <a:endParaRPr lang="es-CO" sz="1600" dirty="0"/>
          </a:p>
          <a:p>
            <a:pPr algn="just"/>
            <a:r>
              <a:rPr lang="es-MX" sz="1600" dirty="0"/>
              <a:t>-En la primera acta el rector presenta la propuesta de costos educativos para el año 2019 al consejo directivo del establecimiento educativo </a:t>
            </a:r>
            <a:endParaRPr lang="es-CO" sz="1600" dirty="0"/>
          </a:p>
          <a:p>
            <a:pPr algn="just"/>
            <a:r>
              <a:rPr lang="es-MX" sz="1600" dirty="0"/>
              <a:t>-En la segunda acta se aprueba la propuesta por parte del consejo directivo y se establece las fechas de matrícula. </a:t>
            </a:r>
            <a:endParaRPr lang="es-CO" sz="1600" dirty="0"/>
          </a:p>
          <a:p>
            <a:pPr marL="285750" lvl="0" indent="-285750" algn="just">
              <a:buFont typeface="Arial" panose="020B0604020202020204" pitchFamily="34" charset="0"/>
              <a:buChar char="•"/>
            </a:pPr>
            <a:r>
              <a:rPr lang="es-MX" sz="1600" dirty="0"/>
              <a:t>Certificado vigente de un sistema de gestión de calidad, en caso que el establecimiento educativo cumple con dicho requisito.</a:t>
            </a:r>
            <a:endParaRPr lang="es-CO" sz="1600" dirty="0"/>
          </a:p>
          <a:p>
            <a:pPr marL="285750" lvl="0" indent="-285750" algn="just">
              <a:buFont typeface="Arial" panose="020B0604020202020204" pitchFamily="34" charset="0"/>
              <a:buChar char="•"/>
            </a:pPr>
            <a:r>
              <a:rPr lang="es-MX" sz="1600" dirty="0"/>
              <a:t>Certificado</a:t>
            </a:r>
            <a:r>
              <a:rPr lang="es-ES" sz="1600" dirty="0"/>
              <a:t> de los estados financieros avalados por el contador, y  tarjeta profesional de este. </a:t>
            </a:r>
            <a:endParaRPr lang="es-CO" sz="1600" dirty="0"/>
          </a:p>
          <a:p>
            <a:pPr marL="285750" lvl="0" indent="-285750" algn="just">
              <a:buFont typeface="Arial" panose="020B0604020202020204" pitchFamily="34" charset="0"/>
              <a:buChar char="•"/>
            </a:pPr>
            <a:r>
              <a:rPr lang="es-ES" sz="1600" dirty="0"/>
              <a:t>certificación por parte del contador de que todos los empleados están afiliados a la seguridad social</a:t>
            </a:r>
            <a:r>
              <a:rPr lang="es-MX" sz="1600" dirty="0"/>
              <a:t>.</a:t>
            </a:r>
            <a:endParaRPr lang="es-CO" sz="1600" dirty="0"/>
          </a:p>
          <a:p>
            <a:pPr algn="just"/>
            <a:r>
              <a:rPr lang="es-MX" sz="1600" b="1" dirty="0" smtClean="0">
                <a:solidFill>
                  <a:schemeClr val="accent6">
                    <a:lumMod val="75000"/>
                  </a:schemeClr>
                </a:solidFill>
              </a:rPr>
              <a:t>Licencia </a:t>
            </a:r>
            <a:r>
              <a:rPr lang="es-MX" sz="1600" b="1" dirty="0">
                <a:solidFill>
                  <a:schemeClr val="accent6">
                    <a:lumMod val="75000"/>
                  </a:schemeClr>
                </a:solidFill>
              </a:rPr>
              <a:t>de funcionamiento, modificatorias, aprobación de estudio del E.E y/o  avances del PEI.</a:t>
            </a:r>
            <a:endParaRPr lang="es-CO" sz="1600" dirty="0">
              <a:solidFill>
                <a:schemeClr val="accent6">
                  <a:lumMod val="75000"/>
                </a:schemeClr>
              </a:solidFill>
            </a:endParaRPr>
          </a:p>
        </p:txBody>
      </p:sp>
    </p:spTree>
    <p:extLst>
      <p:ext uri="{BB962C8B-B14F-4D97-AF65-F5344CB8AC3E}">
        <p14:creationId xmlns:p14="http://schemas.microsoft.com/office/powerpoint/2010/main" val="1005484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060848"/>
            <a:ext cx="8064896" cy="2862322"/>
          </a:xfrm>
          <a:prstGeom prst="rect">
            <a:avLst/>
          </a:prstGeom>
        </p:spPr>
        <p:txBody>
          <a:bodyPr wrap="square">
            <a:spAutoFit/>
          </a:bodyPr>
          <a:lstStyle/>
          <a:p>
            <a:pPr lvl="0"/>
            <a:r>
              <a:rPr lang="es-MX" dirty="0"/>
              <a:t>Los formularios de la autoevaluación en el aplicativo EVI del MEN se llenan por cada una de las jornadas que tenga autorizado el establecimiento educativo</a:t>
            </a:r>
            <a:endParaRPr lang="es-CO" dirty="0"/>
          </a:p>
          <a:p>
            <a:r>
              <a:rPr lang="es-MX" dirty="0"/>
              <a:t> </a:t>
            </a:r>
            <a:endParaRPr lang="es-CO" dirty="0"/>
          </a:p>
          <a:p>
            <a:pPr lvl="0"/>
            <a:r>
              <a:rPr lang="es-MX" dirty="0"/>
              <a:t>Verifique al terminar el proceso de diligenciamiento de la autoevaluación institucional que le haya sido asignado en Régimen respectivo y el porcentaje de incremento que se aplicará. Si esto no fue así comuníquese con la mesa de ayuda.</a:t>
            </a:r>
            <a:endParaRPr lang="es-CO" dirty="0"/>
          </a:p>
          <a:p>
            <a:r>
              <a:rPr lang="es-MX" dirty="0"/>
              <a:t> </a:t>
            </a:r>
            <a:endParaRPr lang="es-CO" dirty="0"/>
          </a:p>
          <a:p>
            <a:pPr lvl="0"/>
            <a:r>
              <a:rPr lang="es-MX" dirty="0"/>
              <a:t>Al subir los anexos requeridos en la presente Circular, verifique que estos documentos y/o archivos adjuntos permiten abrirse en el aplicativo EVI, si esto no es así comuníquese </a:t>
            </a:r>
            <a:r>
              <a:rPr lang="es-MX" dirty="0" smtClean="0"/>
              <a:t>con </a:t>
            </a:r>
            <a:r>
              <a:rPr lang="es-MX" dirty="0"/>
              <a:t>la mesa de ayuda.</a:t>
            </a:r>
            <a:endParaRPr lang="es-CO" dirty="0"/>
          </a:p>
        </p:txBody>
      </p:sp>
    </p:spTree>
    <p:extLst>
      <p:ext uri="{BB962C8B-B14F-4D97-AF65-F5344CB8AC3E}">
        <p14:creationId xmlns:p14="http://schemas.microsoft.com/office/powerpoint/2010/main" val="810289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204864"/>
            <a:ext cx="7776864" cy="2554545"/>
          </a:xfrm>
          <a:prstGeom prst="rect">
            <a:avLst/>
          </a:prstGeom>
        </p:spPr>
        <p:txBody>
          <a:bodyPr wrap="square">
            <a:spAutoFit/>
          </a:bodyPr>
          <a:lstStyle/>
          <a:p>
            <a:pPr lvl="0" algn="just"/>
            <a:r>
              <a:rPr lang="es-MX" sz="2000" dirty="0"/>
              <a:t>El rector o Director del establecimiento educativo privado debe comunicar a la Secretaría de Educación </a:t>
            </a:r>
            <a:r>
              <a:rPr lang="es-MX" sz="2000" b="1" u="sng" dirty="0"/>
              <a:t>antes del quince (15) de octubre del presente año </a:t>
            </a:r>
            <a:r>
              <a:rPr lang="es-MX" sz="2000" dirty="0"/>
              <a:t>el diligenciamiento de la autoevaluación institucional mediante comunicación escrita radicada en Servicio de Atención al Ciudadano de la Secretaría de Educación de Ibagué, dirigida a la oficina de Calidad Educativa (La comunicación es informativa suponiendo que todos los soportes del ítem 6 están cargados en la plataforma EVI, </a:t>
            </a:r>
            <a:r>
              <a:rPr lang="es-MX" sz="2000" b="1" u="sng" dirty="0"/>
              <a:t>no es necesario entregar los soportes en físico</a:t>
            </a:r>
            <a:r>
              <a:rPr lang="es-MX" sz="2000" dirty="0"/>
              <a:t>) </a:t>
            </a:r>
            <a:endParaRPr lang="es-CO" sz="2000" dirty="0"/>
          </a:p>
        </p:txBody>
      </p:sp>
    </p:spTree>
    <p:extLst>
      <p:ext uri="{BB962C8B-B14F-4D97-AF65-F5344CB8AC3E}">
        <p14:creationId xmlns:p14="http://schemas.microsoft.com/office/powerpoint/2010/main" val="395373097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3085</TotalTime>
  <Words>1003</Words>
  <Application>Microsoft Office PowerPoint</Application>
  <PresentationFormat>Presentación en pantalla (4:3)</PresentationFormat>
  <Paragraphs>108</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Inspección, Vigilancia y Control   Septiembre 13 de 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Angie Cordoba</dc:creator>
  <cp:lastModifiedBy>ALMA</cp:lastModifiedBy>
  <cp:revision>84</cp:revision>
  <cp:lastPrinted>2016-08-17T14:46:11Z</cp:lastPrinted>
  <dcterms:created xsi:type="dcterms:W3CDTF">2016-01-18T16:51:07Z</dcterms:created>
  <dcterms:modified xsi:type="dcterms:W3CDTF">2018-09-12T15:19:13Z</dcterms:modified>
</cp:coreProperties>
</file>