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84" r:id="rId3"/>
    <p:sldId id="276" r:id="rId4"/>
    <p:sldId id="277" r:id="rId5"/>
    <p:sldId id="278" r:id="rId6"/>
    <p:sldId id="281" r:id="rId7"/>
    <p:sldId id="279" r:id="rId8"/>
    <p:sldId id="282" r:id="rId9"/>
    <p:sldId id="280" r:id="rId10"/>
    <p:sldId id="283" r:id="rId11"/>
    <p:sldId id="285" r:id="rId12"/>
    <p:sldId id="286" r:id="rId13"/>
    <p:sldId id="287" r:id="rId14"/>
    <p:sldId id="288" r:id="rId15"/>
    <p:sldId id="289" r:id="rId16"/>
    <p:sldId id="290" r:id="rId17"/>
    <p:sldId id="291" r:id="rId18"/>
    <p:sldId id="292" r:id="rId19"/>
    <p:sldId id="293" r:id="rId20"/>
    <p:sldId id="294" r:id="rId21"/>
    <p:sldId id="298" r:id="rId22"/>
    <p:sldId id="299" r:id="rId23"/>
    <p:sldId id="300" r:id="rId24"/>
    <p:sldId id="301" r:id="rId25"/>
    <p:sldId id="302" r:id="rId26"/>
    <p:sldId id="265" r:id="rId27"/>
    <p:sldId id="257" r:id="rId28"/>
    <p:sldId id="260" r:id="rId29"/>
    <p:sldId id="261" r:id="rId30"/>
    <p:sldId id="262" r:id="rId31"/>
    <p:sldId id="267" r:id="rId32"/>
    <p:sldId id="268" r:id="rId33"/>
    <p:sldId id="269" r:id="rId34"/>
    <p:sldId id="270" r:id="rId35"/>
    <p:sldId id="271" r:id="rId36"/>
    <p:sldId id="272" r:id="rId37"/>
    <p:sldId id="273" r:id="rId38"/>
    <p:sldId id="274" r:id="rId39"/>
    <p:sldId id="275" r:id="rId40"/>
    <p:sldId id="266" r:id="rId41"/>
    <p:sldId id="263" r:id="rId42"/>
    <p:sldId id="264" r:id="rId43"/>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660"/>
  </p:normalViewPr>
  <p:slideViewPr>
    <p:cSldViewPr>
      <p:cViewPr>
        <p:scale>
          <a:sx n="74" d="100"/>
          <a:sy n="74" d="100"/>
        </p:scale>
        <p:origin x="-129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979659-2797-4A33-AAD5-27EE25F4E2B1}" type="datetimeFigureOut">
              <a:rPr lang="es-ES_tradnl" smtClean="0"/>
              <a:t>12/09/2018</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827758-3C08-4698-8BD2-A1E3A6E8560E}" type="slidenum">
              <a:rPr lang="es-ES_tradnl" smtClean="0"/>
              <a:t>‹Nº›</a:t>
            </a:fld>
            <a:endParaRPr lang="es-ES_tradnl"/>
          </a:p>
        </p:txBody>
      </p:sp>
    </p:spTree>
    <p:extLst>
      <p:ext uri="{BB962C8B-B14F-4D97-AF65-F5344CB8AC3E}">
        <p14:creationId xmlns:p14="http://schemas.microsoft.com/office/powerpoint/2010/main" val="3289984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48827758-3C08-4698-8BD2-A1E3A6E8560E}" type="slidenum">
              <a:rPr lang="es-ES_tradnl" smtClean="0"/>
              <a:t>1</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BC8D1CE-5316-4C34-9F49-6620C36CA8E0}" type="datetimeFigureOut">
              <a:rPr lang="es-ES_tradnl" smtClean="0"/>
              <a:t>12/09/2018</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32C95DBD-2152-4BF8-86E4-375F989F69C3}" type="slidenum">
              <a:rPr lang="es-ES_tradnl" smtClean="0"/>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C8D1CE-5316-4C34-9F49-6620C36CA8E0}" type="datetimeFigureOut">
              <a:rPr lang="es-ES_tradnl" smtClean="0"/>
              <a:t>12/09/2018</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C95DBD-2152-4BF8-86E4-375F989F69C3}" type="slidenum">
              <a:rPr lang="es-ES_tradnl" smtClean="0"/>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428605"/>
            <a:ext cx="7990656" cy="984171"/>
          </a:xfrm>
          <a:solidFill>
            <a:srgbClr val="92D050"/>
          </a:solidFill>
        </p:spPr>
        <p:txBody>
          <a:bodyPr>
            <a:normAutofit/>
          </a:bodyPr>
          <a:lstStyle/>
          <a:p>
            <a:r>
              <a:rPr lang="es-ES_tradnl" dirty="0" smtClean="0"/>
              <a:t>EL GOBIERNO ESCOLAR</a:t>
            </a:r>
            <a:endParaRPr lang="es-ES_tradnl" dirty="0"/>
          </a:p>
        </p:txBody>
      </p:sp>
      <p:sp>
        <p:nvSpPr>
          <p:cNvPr id="3" name="2 Subtítulo"/>
          <p:cNvSpPr>
            <a:spLocks noGrp="1"/>
          </p:cNvSpPr>
          <p:nvPr>
            <p:ph type="subTitle" idx="1"/>
          </p:nvPr>
        </p:nvSpPr>
        <p:spPr>
          <a:xfrm>
            <a:off x="500034" y="1484784"/>
            <a:ext cx="8001056" cy="4464496"/>
          </a:xfrm>
          <a:solidFill>
            <a:schemeClr val="accent3">
              <a:lumMod val="60000"/>
              <a:lumOff val="40000"/>
            </a:schemeClr>
          </a:solidFill>
        </p:spPr>
        <p:txBody>
          <a:bodyPr>
            <a:normAutofit/>
          </a:bodyPr>
          <a:lstStyle/>
          <a:p>
            <a:r>
              <a:rPr lang="es-ES_tradnl" sz="2400" dirty="0" smtClean="0">
                <a:solidFill>
                  <a:srgbClr val="FF0000"/>
                </a:solidFill>
              </a:rPr>
              <a:t>ES EL CONJUNTO DE ORGANISMOS, DONDE ESTÁ REPRESENTADA TODA LA COMUNIDAD EDUCATIVA Y CUYA META ES LA PARTICIPACIÓN ACTIVA Y RESPONSABLE EN LA ORGANIZACIÓN DE LAS INSTITUCIONES EDUCATIVAS</a:t>
            </a:r>
            <a:r>
              <a:rPr lang="es-ES_tradnl" sz="2800" dirty="0" smtClean="0">
                <a:solidFill>
                  <a:srgbClr val="FF0000"/>
                </a:solidFill>
              </a:rPr>
              <a:t>.</a:t>
            </a:r>
            <a:endParaRPr lang="es-ES_tradnl" sz="2800" dirty="0">
              <a:solidFill>
                <a:srgbClr val="FF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442070"/>
            <a:ext cx="7991475" cy="2467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s-CO" dirty="0" smtClean="0"/>
              <a:t>CONSEJO DIRECTIVO</a:t>
            </a:r>
            <a:endParaRPr lang="es-CO"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556792"/>
            <a:ext cx="7091664" cy="4205063"/>
          </a:xfrm>
          <a:prstGeom prst="rect">
            <a:avLst/>
          </a:prstGeom>
          <a:solidFill>
            <a:schemeClr val="accent3">
              <a:lumMod val="60000"/>
              <a:lumOff val="40000"/>
            </a:schemeClr>
          </a:solidFill>
          <a:ln>
            <a:noFill/>
          </a:ln>
          <a:effectLst/>
          <a:extLst/>
        </p:spPr>
      </p:pic>
    </p:spTree>
    <p:extLst>
      <p:ext uri="{BB962C8B-B14F-4D97-AF65-F5344CB8AC3E}">
        <p14:creationId xmlns:p14="http://schemas.microsoft.com/office/powerpoint/2010/main" val="2974578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CO" dirty="0" smtClean="0"/>
              <a:t>EL CONSEJO DIRECTIVO ESTA INTEGRADO POR:</a:t>
            </a:r>
            <a:endParaRPr lang="es-CO" dirty="0"/>
          </a:p>
        </p:txBody>
      </p:sp>
      <p:sp>
        <p:nvSpPr>
          <p:cNvPr id="3" name="2 Marcador de contenido"/>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pPr lvl="0"/>
            <a:r>
              <a:rPr lang="es-PE" dirty="0" smtClean="0"/>
              <a:t>El </a:t>
            </a:r>
            <a:r>
              <a:rPr lang="es-PE" dirty="0"/>
              <a:t>Rector, quien presidirá y convocará ordinariamente una vez por mes y extraordinariamente cuando lo considere conveniente.</a:t>
            </a:r>
            <a:endParaRPr lang="es-CO" dirty="0"/>
          </a:p>
          <a:p>
            <a:pPr lvl="0"/>
            <a:r>
              <a:rPr lang="es-PE" dirty="0"/>
              <a:t>Dos representantes del personal docente, elegidos por una mayoría de los votantes en una asamblea de docentes.</a:t>
            </a:r>
            <a:endParaRPr lang="es-CO" dirty="0"/>
          </a:p>
          <a:p>
            <a:pPr marL="0" indent="0">
              <a:buNone/>
            </a:pPr>
            <a:endParaRPr lang="es-CO" dirty="0"/>
          </a:p>
        </p:txBody>
      </p:sp>
    </p:spTree>
    <p:extLst>
      <p:ext uri="{BB962C8B-B14F-4D97-AF65-F5344CB8AC3E}">
        <p14:creationId xmlns:p14="http://schemas.microsoft.com/office/powerpoint/2010/main" val="2872375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90666"/>
          </a:xfrm>
        </p:spPr>
        <p:style>
          <a:lnRef idx="1">
            <a:schemeClr val="accent3"/>
          </a:lnRef>
          <a:fillRef idx="2">
            <a:schemeClr val="accent3"/>
          </a:fillRef>
          <a:effectRef idx="1">
            <a:schemeClr val="accent3"/>
          </a:effectRef>
          <a:fontRef idx="minor">
            <a:schemeClr val="dk1"/>
          </a:fontRef>
        </p:style>
        <p:txBody>
          <a:bodyPr>
            <a:normAutofit fontScale="90000"/>
          </a:bodyPr>
          <a:lstStyle/>
          <a:p>
            <a:pPr lvl="0" algn="l"/>
            <a:r>
              <a:rPr lang="es-PE" dirty="0"/>
              <a:t>Dos representantes de los padres de familia elegidos por el Consejo  de Padres de Familia. ( Decreto 1286 del 27 de Abril de 2005, Artículo 8)</a:t>
            </a:r>
            <a:r>
              <a:rPr lang="es-CO" dirty="0"/>
              <a:t/>
            </a:r>
            <a:br>
              <a:rPr lang="es-CO" dirty="0"/>
            </a:br>
            <a:r>
              <a:rPr lang="es-PE" dirty="0"/>
              <a:t>Un Representante de los estudiantes, elegido por el Consejo de Estudiantes, entre los alumnos que se encuentren cursando  el último grado de educación ofrecido por la institución.</a:t>
            </a:r>
            <a:endParaRPr lang="es-CO" dirty="0"/>
          </a:p>
        </p:txBody>
      </p:sp>
    </p:spTree>
    <p:extLst>
      <p:ext uri="{BB962C8B-B14F-4D97-AF65-F5344CB8AC3E}">
        <p14:creationId xmlns:p14="http://schemas.microsoft.com/office/powerpoint/2010/main" val="2684837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90666"/>
          </a:xfrm>
        </p:spPr>
        <p:style>
          <a:lnRef idx="1">
            <a:schemeClr val="accent3"/>
          </a:lnRef>
          <a:fillRef idx="2">
            <a:schemeClr val="accent3"/>
          </a:fillRef>
          <a:effectRef idx="1">
            <a:schemeClr val="accent3"/>
          </a:effectRef>
          <a:fontRef idx="minor">
            <a:schemeClr val="dk1"/>
          </a:fontRef>
        </p:style>
        <p:txBody>
          <a:bodyPr>
            <a:noAutofit/>
          </a:bodyPr>
          <a:lstStyle/>
          <a:p>
            <a:pPr lvl="0" algn="just"/>
            <a:r>
              <a:rPr lang="es-PE" sz="2800" dirty="0" smtClean="0"/>
              <a:t/>
            </a:r>
            <a:br>
              <a:rPr lang="es-PE" sz="2800" dirty="0" smtClean="0"/>
            </a:br>
            <a:r>
              <a:rPr lang="es-PE" sz="2800" dirty="0" smtClean="0"/>
              <a:t>Un </a:t>
            </a:r>
            <a:r>
              <a:rPr lang="es-PE" sz="2800" dirty="0"/>
              <a:t>Representante de los ex -alumnos, elegido por el Consejo Directivo, de ternas presentadas por las organizaciones  que aglutinen la mayoría de ellos o en su defecto, por quien haya ejercido en el año  inmediatamente anterior el cargo de representante de los estudiantes</a:t>
            </a:r>
            <a:r>
              <a:rPr lang="es-PE" sz="2800" dirty="0" smtClean="0"/>
              <a:t>.</a:t>
            </a:r>
            <a:br>
              <a:rPr lang="es-PE" sz="2800" dirty="0" smtClean="0"/>
            </a:br>
            <a:r>
              <a:rPr lang="es-CO" sz="2800" dirty="0"/>
              <a:t/>
            </a:r>
            <a:br>
              <a:rPr lang="es-CO" sz="2800" dirty="0"/>
            </a:br>
            <a:r>
              <a:rPr lang="es-PE" sz="2800" dirty="0"/>
              <a:t>Un Representante de los sectores productivos, organizados en el ámbito  local o subsidiariamente de las entidades  que auspicien o patrocinen el funcionamiento del establecimiento educativo.  El Representante será escogido por el Consejo Directivo, de candidatos propuestos de las respectivas organizaciones.</a:t>
            </a:r>
            <a:r>
              <a:rPr lang="es-CO" sz="2800" dirty="0"/>
              <a:t/>
            </a:r>
            <a:br>
              <a:rPr lang="es-CO" sz="2800" dirty="0"/>
            </a:br>
            <a:endParaRPr lang="es-CO" sz="2800" dirty="0"/>
          </a:p>
        </p:txBody>
      </p:sp>
    </p:spTree>
    <p:extLst>
      <p:ext uri="{BB962C8B-B14F-4D97-AF65-F5344CB8AC3E}">
        <p14:creationId xmlns:p14="http://schemas.microsoft.com/office/powerpoint/2010/main" val="648459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18658"/>
          </a:xfrm>
        </p:spPr>
        <p:style>
          <a:lnRef idx="1">
            <a:schemeClr val="accent3"/>
          </a:lnRef>
          <a:fillRef idx="2">
            <a:schemeClr val="accent3"/>
          </a:fillRef>
          <a:effectRef idx="1">
            <a:schemeClr val="accent3"/>
          </a:effectRef>
          <a:fontRef idx="minor">
            <a:schemeClr val="dk1"/>
          </a:fontRef>
        </p:style>
        <p:txBody>
          <a:bodyPr>
            <a:normAutofit/>
          </a:bodyPr>
          <a:lstStyle/>
          <a:p>
            <a:r>
              <a:rPr lang="es-PE" sz="3600" dirty="0"/>
              <a:t>Dentro de los primeros sesenta días  calendario siguiente al de la iniciación de clases de cada periodo lectivo anual, deberá quedar integrado el Consejo Directivo y  entrar en ejercicio de sus funciones. Con tal fin el rector convocará con la  debida  anticipación, a los diferentes estamentos, para efectuar las elecciones correspondientes.</a:t>
            </a:r>
            <a:r>
              <a:rPr lang="es-CO" sz="3600" dirty="0"/>
              <a:t/>
            </a:r>
            <a:br>
              <a:rPr lang="es-CO" sz="3600" dirty="0"/>
            </a:br>
            <a:endParaRPr lang="es-CO" sz="3600" dirty="0"/>
          </a:p>
        </p:txBody>
      </p:sp>
    </p:spTree>
    <p:extLst>
      <p:ext uri="{BB962C8B-B14F-4D97-AF65-F5344CB8AC3E}">
        <p14:creationId xmlns:p14="http://schemas.microsoft.com/office/powerpoint/2010/main" val="2437900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32656"/>
            <a:ext cx="8229600" cy="634082"/>
          </a:xfrm>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CO" dirty="0" smtClean="0"/>
              <a:t/>
            </a:r>
            <a:br>
              <a:rPr lang="es-CO" dirty="0" smtClean="0"/>
            </a:br>
            <a:r>
              <a:rPr lang="es-CO" dirty="0" smtClean="0"/>
              <a:t>FUNCIONES DEL CONSEJO DIRECTIVO</a:t>
            </a:r>
            <a:br>
              <a:rPr lang="es-CO" dirty="0" smtClean="0"/>
            </a:br>
            <a:endParaRPr lang="es-CO" dirty="0"/>
          </a:p>
        </p:txBody>
      </p:sp>
      <p:sp>
        <p:nvSpPr>
          <p:cNvPr id="3" name="2 Marcador de contenido"/>
          <p:cNvSpPr>
            <a:spLocks noGrp="1"/>
          </p:cNvSpPr>
          <p:nvPr>
            <p:ph idx="1"/>
          </p:nvPr>
        </p:nvSpPr>
        <p:spPr>
          <a:xfrm>
            <a:off x="457200" y="1124744"/>
            <a:ext cx="8229600" cy="5001419"/>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lvl="0"/>
            <a:r>
              <a:rPr lang="es-PE" dirty="0"/>
              <a:t>Tomar las decisiones que afecten el funcionamiento de la institución, excepto las que sean competencia de otra autoridad, tales como las reservadas a la dirección administrativa, en el caso de los establecimientos privados.</a:t>
            </a:r>
            <a:endParaRPr lang="es-CO" dirty="0"/>
          </a:p>
          <a:p>
            <a:pPr lvl="0"/>
            <a:r>
              <a:rPr lang="es-PE" dirty="0"/>
              <a:t>Servir de instancia para resolver los conflictos que se presenten entre docentes y administrativos con los alumnos  del establecimiento educativo  y después de haber agotado los procedimientos previstos en el reglamento o manual  de convivencia;</a:t>
            </a:r>
            <a:endParaRPr lang="es-CO" dirty="0"/>
          </a:p>
          <a:p>
            <a:pPr marL="0" indent="0">
              <a:buNone/>
            </a:pPr>
            <a:endParaRPr lang="es-CO" dirty="0"/>
          </a:p>
        </p:txBody>
      </p:sp>
    </p:spTree>
    <p:extLst>
      <p:ext uri="{BB962C8B-B14F-4D97-AF65-F5344CB8AC3E}">
        <p14:creationId xmlns:p14="http://schemas.microsoft.com/office/powerpoint/2010/main" val="2068264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lvl="0"/>
            <a:r>
              <a:rPr lang="es-PE" dirty="0"/>
              <a:t>Adoptar el Manual de Convivencia y el reglamento de la Institución.</a:t>
            </a:r>
            <a:endParaRPr lang="es-CO" dirty="0"/>
          </a:p>
          <a:p>
            <a:pPr lvl="0"/>
            <a:r>
              <a:rPr lang="es-PE" dirty="0"/>
              <a:t>Fijar los criterios para la asignación de cupos disponibles para la administración  de nuevos alumnos.</a:t>
            </a:r>
            <a:endParaRPr lang="es-CO" dirty="0"/>
          </a:p>
          <a:p>
            <a:pPr lvl="0"/>
            <a:r>
              <a:rPr lang="es-PE" dirty="0"/>
              <a:t>Asumir la defensa y garantía de los derechos de toda la comunidad  educativa, cuando alguno de sus miembros se sienta lesionado.</a:t>
            </a:r>
            <a:endParaRPr lang="es-CO" dirty="0"/>
          </a:p>
          <a:p>
            <a:pPr lvl="0"/>
            <a:r>
              <a:rPr lang="es-PE" dirty="0"/>
              <a:t>Aprobar el Plan anual de actualización  académica del personal docente presentado por el Rector;</a:t>
            </a:r>
            <a:endParaRPr lang="es-CO" dirty="0"/>
          </a:p>
          <a:p>
            <a:pPr marL="0" indent="0">
              <a:buNone/>
            </a:pPr>
            <a:endParaRPr lang="es-CO" dirty="0"/>
          </a:p>
        </p:txBody>
      </p:sp>
    </p:spTree>
    <p:extLst>
      <p:ext uri="{BB962C8B-B14F-4D97-AF65-F5344CB8AC3E}">
        <p14:creationId xmlns:p14="http://schemas.microsoft.com/office/powerpoint/2010/main" val="2409040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style>
          <a:lnRef idx="1">
            <a:schemeClr val="accent3"/>
          </a:lnRef>
          <a:fillRef idx="2">
            <a:schemeClr val="accent3"/>
          </a:fillRef>
          <a:effectRef idx="1">
            <a:schemeClr val="accent3"/>
          </a:effectRef>
          <a:fontRef idx="minor">
            <a:schemeClr val="dk1"/>
          </a:fontRef>
        </p:style>
        <p:txBody>
          <a:bodyPr/>
          <a:lstStyle/>
          <a:p>
            <a:pPr lvl="0"/>
            <a:r>
              <a:rPr lang="es-PE" dirty="0"/>
              <a:t>Participar en la planeación y evaluación del proyecto educativo institucional, del currículo y del plan de estudios  y sometidos  a consideración de la secretaría de educación  respectiva o del organismo que haga sus veces, para que verifiquen el cumplimiento de sus requisitos   establecidos en la Ley y los reglamentos.</a:t>
            </a:r>
            <a:endParaRPr lang="es-CO" dirty="0"/>
          </a:p>
          <a:p>
            <a:pPr lvl="0"/>
            <a:r>
              <a:rPr lang="es-PE" dirty="0"/>
              <a:t>Estimular y controlar  el buen funcionamiento de la institución educativa.</a:t>
            </a:r>
            <a:endParaRPr lang="es-CO" dirty="0"/>
          </a:p>
          <a:p>
            <a:pPr marL="0" indent="0">
              <a:buNone/>
            </a:pPr>
            <a:endParaRPr lang="es-CO" dirty="0"/>
          </a:p>
        </p:txBody>
      </p:sp>
    </p:spTree>
    <p:extLst>
      <p:ext uri="{BB962C8B-B14F-4D97-AF65-F5344CB8AC3E}">
        <p14:creationId xmlns:p14="http://schemas.microsoft.com/office/powerpoint/2010/main" val="664742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style>
          <a:lnRef idx="1">
            <a:schemeClr val="accent3"/>
          </a:lnRef>
          <a:fillRef idx="2">
            <a:schemeClr val="accent3"/>
          </a:fillRef>
          <a:effectRef idx="1">
            <a:schemeClr val="accent3"/>
          </a:effectRef>
          <a:fontRef idx="minor">
            <a:schemeClr val="dk1"/>
          </a:fontRef>
        </p:style>
        <p:txBody>
          <a:bodyPr>
            <a:normAutofit/>
          </a:bodyPr>
          <a:lstStyle/>
          <a:p>
            <a:pPr lvl="0"/>
            <a:r>
              <a:rPr lang="es-PE" dirty="0"/>
              <a:t>Establecer estímulos y sanciones para el buen desempeño académico  y social del alumno que han de incorporarse  al reglamento  o manual de convivencia. En ningún caso pueden ser contrarios  a la dignidad del estudiante.</a:t>
            </a:r>
            <a:endParaRPr lang="es-CO" dirty="0"/>
          </a:p>
          <a:p>
            <a:pPr lvl="0"/>
            <a:r>
              <a:rPr lang="es-PE" dirty="0"/>
              <a:t>Participar en la evaluación de los docentes, directivos, docentes y personal  administrativo de la </a:t>
            </a:r>
            <a:r>
              <a:rPr lang="es-PE" dirty="0" smtClean="0"/>
              <a:t>institución.</a:t>
            </a:r>
            <a:endParaRPr lang="es-CO" dirty="0"/>
          </a:p>
          <a:p>
            <a:pPr marL="0" indent="0">
              <a:buNone/>
            </a:pPr>
            <a:endParaRPr lang="es-CO" dirty="0"/>
          </a:p>
        </p:txBody>
      </p:sp>
    </p:spTree>
    <p:extLst>
      <p:ext uri="{BB962C8B-B14F-4D97-AF65-F5344CB8AC3E}">
        <p14:creationId xmlns:p14="http://schemas.microsoft.com/office/powerpoint/2010/main" val="877663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lvl="0"/>
            <a:r>
              <a:rPr lang="es-PE" dirty="0"/>
              <a:t>Recomendar criterios de participación  de la institución en actividades, comunitarias, culturales, deportivas y recreativas.</a:t>
            </a:r>
            <a:endParaRPr lang="es-CO" dirty="0"/>
          </a:p>
          <a:p>
            <a:pPr lvl="0"/>
            <a:r>
              <a:rPr lang="es-PE" dirty="0"/>
              <a:t>Establecer el procedimiento para permitir el uso de las instalaciones en la realización de actividades educativas, culturales, recreativas, deportivas y sociales de la respectiva comunidad educativa.</a:t>
            </a:r>
            <a:endParaRPr lang="es-CO" dirty="0"/>
          </a:p>
          <a:p>
            <a:pPr lvl="0"/>
            <a:r>
              <a:rPr lang="es-PE" dirty="0"/>
              <a:t>Promover las relaciones de tipo académico, deportivo y cultural con otras instituciones  educativas y la conformación de organizaciones juveniles.</a:t>
            </a:r>
            <a:endParaRPr lang="es-CO" dirty="0"/>
          </a:p>
          <a:p>
            <a:pPr marL="0" indent="0">
              <a:buNone/>
            </a:pPr>
            <a:endParaRPr lang="es-CO" dirty="0"/>
          </a:p>
        </p:txBody>
      </p:sp>
    </p:spTree>
    <p:extLst>
      <p:ext uri="{BB962C8B-B14F-4D97-AF65-F5344CB8AC3E}">
        <p14:creationId xmlns:p14="http://schemas.microsoft.com/office/powerpoint/2010/main" val="3188942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COMUNIDAD EDUCATIVA SOMOS</a:t>
            </a:r>
            <a:endParaRPr lang="es-CO" dirty="0"/>
          </a:p>
        </p:txBody>
      </p:sp>
      <p:sp>
        <p:nvSpPr>
          <p:cNvPr id="3" name="2 Marcador de contenido"/>
          <p:cNvSpPr>
            <a:spLocks noGrp="1"/>
          </p:cNvSpPr>
          <p:nvPr>
            <p:ph idx="1"/>
          </p:nvPr>
        </p:nvSpPr>
        <p:spPr>
          <a:xfrm>
            <a:off x="457200" y="1268760"/>
            <a:ext cx="8229600" cy="4857403"/>
          </a:xfrm>
        </p:spPr>
        <p:txBody>
          <a:bodyPr/>
          <a:lstStyle/>
          <a:p>
            <a:pPr marL="0" indent="0">
              <a:buNone/>
            </a:pPr>
            <a:endParaRPr lang="es-CO"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1412776"/>
            <a:ext cx="828675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7615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style>
          <a:lnRef idx="1">
            <a:schemeClr val="accent3"/>
          </a:lnRef>
          <a:fillRef idx="2">
            <a:schemeClr val="accent3"/>
          </a:fillRef>
          <a:effectRef idx="1">
            <a:schemeClr val="accent3"/>
          </a:effectRef>
          <a:fontRef idx="minor">
            <a:schemeClr val="dk1"/>
          </a:fontRef>
        </p:style>
        <p:txBody>
          <a:bodyPr/>
          <a:lstStyle/>
          <a:p>
            <a:pPr lvl="0"/>
            <a:r>
              <a:rPr lang="es-PE" dirty="0"/>
              <a:t>Reglamentar los procesos electorales previstos en el presente decreto.</a:t>
            </a:r>
            <a:endParaRPr lang="es-CO" dirty="0"/>
          </a:p>
          <a:p>
            <a:pPr lvl="0"/>
            <a:r>
              <a:rPr lang="es-PE" dirty="0"/>
              <a:t>Aprobar el presupuesto de ingreso y gastos de los recursos propios y los provenientes de pagos legalmente autorizados, efectuados por los padres y responsables de la educación de los alumnos, tales como derechos académicos, uso de libros de textos y similares y</a:t>
            </a:r>
            <a:endParaRPr lang="es-CO" dirty="0"/>
          </a:p>
          <a:p>
            <a:pPr lvl="0"/>
            <a:r>
              <a:rPr lang="es-PE" dirty="0"/>
              <a:t>Darse su propio reglamento.</a:t>
            </a:r>
            <a:endParaRPr lang="es-CO" dirty="0"/>
          </a:p>
          <a:p>
            <a:pPr marL="0" indent="0">
              <a:buNone/>
            </a:pPr>
            <a:endParaRPr lang="es-CO" dirty="0"/>
          </a:p>
        </p:txBody>
      </p:sp>
    </p:spTree>
    <p:extLst>
      <p:ext uri="{BB962C8B-B14F-4D97-AF65-F5344CB8AC3E}">
        <p14:creationId xmlns:p14="http://schemas.microsoft.com/office/powerpoint/2010/main" val="3443901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339752" y="1196752"/>
            <a:ext cx="4859040" cy="3816423"/>
          </a:xfrm>
        </p:spPr>
        <p:txBody>
          <a:bodyPr/>
          <a:lstStyle/>
          <a:p>
            <a:pPr marL="0" indent="0">
              <a:buNone/>
            </a:pPr>
            <a:endParaRPr lang="es-C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184101"/>
            <a:ext cx="5291088" cy="43393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8836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80728"/>
            <a:ext cx="8229600" cy="5217443"/>
          </a:xfrm>
        </p:spPr>
        <p:style>
          <a:lnRef idx="1">
            <a:schemeClr val="accent3"/>
          </a:lnRef>
          <a:fillRef idx="2">
            <a:schemeClr val="accent3"/>
          </a:fillRef>
          <a:effectRef idx="1">
            <a:schemeClr val="accent3"/>
          </a:effectRef>
          <a:fontRef idx="minor">
            <a:schemeClr val="dk1"/>
          </a:fontRef>
        </p:style>
        <p:txBody>
          <a:bodyPr/>
          <a:lstStyle/>
          <a:p>
            <a:pPr marL="0" indent="0">
              <a:buNone/>
            </a:pPr>
            <a:endParaRPr lang="es-ES" dirty="0" smtClean="0"/>
          </a:p>
          <a:p>
            <a:pPr marL="0" indent="0">
              <a:buNone/>
            </a:pPr>
            <a:r>
              <a:rPr lang="es-ES" dirty="0" smtClean="0"/>
              <a:t> </a:t>
            </a:r>
            <a:r>
              <a:rPr lang="es-ES" sz="5400" dirty="0"/>
              <a:t>Como instancia superior para participar en la orientación pedagógica del establecimiento (DECRETO 1860 artículo 20, numeral 2)</a:t>
            </a:r>
            <a:endParaRPr lang="es-CO" sz="5400" dirty="0"/>
          </a:p>
          <a:p>
            <a:pPr marL="0" indent="0">
              <a:buNone/>
            </a:pPr>
            <a:endParaRPr lang="es-CO" dirty="0"/>
          </a:p>
        </p:txBody>
      </p:sp>
    </p:spTree>
    <p:extLst>
      <p:ext uri="{BB962C8B-B14F-4D97-AF65-F5344CB8AC3E}">
        <p14:creationId xmlns:p14="http://schemas.microsoft.com/office/powerpoint/2010/main" val="41980922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289451"/>
          </a:xfrm>
        </p:spPr>
        <p:style>
          <a:lnRef idx="1">
            <a:schemeClr val="accent3"/>
          </a:lnRef>
          <a:fillRef idx="2">
            <a:schemeClr val="accent3"/>
          </a:fillRef>
          <a:effectRef idx="1">
            <a:schemeClr val="accent3"/>
          </a:effectRef>
          <a:fontRef idx="minor">
            <a:schemeClr val="dk1"/>
          </a:fontRef>
        </p:style>
        <p:txBody>
          <a:bodyPr>
            <a:normAutofit/>
          </a:bodyPr>
          <a:lstStyle/>
          <a:p>
            <a:pPr marL="0" indent="0">
              <a:buNone/>
            </a:pPr>
            <a:r>
              <a:rPr lang="es-ES" sz="5400" dirty="0"/>
              <a:t>El Consejo Académico está integrado por el rector quien lo preside, los directivos docentes y un docente por cada área definida en el plan de estudios.</a:t>
            </a:r>
            <a:endParaRPr lang="es-CO" sz="5400" dirty="0"/>
          </a:p>
        </p:txBody>
      </p:sp>
    </p:spTree>
    <p:extLst>
      <p:ext uri="{BB962C8B-B14F-4D97-AF65-F5344CB8AC3E}">
        <p14:creationId xmlns:p14="http://schemas.microsoft.com/office/powerpoint/2010/main" val="1562363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CO" dirty="0" smtClean="0"/>
              <a:t>FUNCIONES DEL CONSEJO ACADÉMICO</a:t>
            </a:r>
            <a:endParaRPr lang="es-CO" dirty="0"/>
          </a:p>
        </p:txBody>
      </p:sp>
      <p:sp>
        <p:nvSpPr>
          <p:cNvPr id="3" name="2 Marcador de contenido"/>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92500"/>
          </a:bodyPr>
          <a:lstStyle/>
          <a:p>
            <a:pPr lvl="0"/>
            <a:r>
              <a:rPr lang="es-ES" dirty="0"/>
              <a:t>Servir de órgano consultor del Consejo Directivo en la revisión de la propuesta del proyecto educativo institucional;</a:t>
            </a:r>
            <a:endParaRPr lang="es-CO" dirty="0"/>
          </a:p>
          <a:p>
            <a:pPr lvl="0"/>
            <a:r>
              <a:rPr lang="es-ES" dirty="0"/>
              <a:t>Estudiar el currículo y propiciar su continuo mejoramiento, introduciendo las modificaciones y ajustes, de acuerdo con el procedimiento previsto en el presente decreto;</a:t>
            </a:r>
            <a:endParaRPr lang="es-CO" dirty="0"/>
          </a:p>
          <a:p>
            <a:pPr lvl="0"/>
            <a:r>
              <a:rPr lang="es-ES" dirty="0"/>
              <a:t>Organizar el plan de estudios y orientar su ejecución;</a:t>
            </a:r>
            <a:endParaRPr lang="es-CO" dirty="0"/>
          </a:p>
          <a:p>
            <a:pPr marL="0" indent="0">
              <a:buNone/>
            </a:pPr>
            <a:endParaRPr lang="es-CO" dirty="0"/>
          </a:p>
        </p:txBody>
      </p:sp>
    </p:spTree>
    <p:extLst>
      <p:ext uri="{BB962C8B-B14F-4D97-AF65-F5344CB8AC3E}">
        <p14:creationId xmlns:p14="http://schemas.microsoft.com/office/powerpoint/2010/main" val="3990750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lvl="0"/>
            <a:r>
              <a:rPr lang="es-ES" dirty="0"/>
              <a:t>Participar en la evaluación institucional anual;</a:t>
            </a:r>
            <a:endParaRPr lang="es-CO" dirty="0"/>
          </a:p>
          <a:p>
            <a:pPr lvl="0"/>
            <a:r>
              <a:rPr lang="es-ES" dirty="0"/>
              <a:t>Integrar los consejos de docentes para la evaluación periódica del rendimiento de los educandos y para la promoción, asignarles sus funciones y supervisar el proceso general de evaluación;</a:t>
            </a:r>
            <a:endParaRPr lang="es-CO" dirty="0"/>
          </a:p>
          <a:p>
            <a:pPr lvl="0"/>
            <a:r>
              <a:rPr lang="es-ES" dirty="0"/>
              <a:t>Recibir y decidir los reclamos de los alumnos sobre la evaluación educativa, y</a:t>
            </a:r>
            <a:endParaRPr lang="es-CO" dirty="0"/>
          </a:p>
          <a:p>
            <a:pPr lvl="0"/>
            <a:r>
              <a:rPr lang="es-ES" dirty="0"/>
              <a:t>Las demás funciones afines o complementarias con las anteriores que le atribuya el proyecto educativo institucional.</a:t>
            </a:r>
            <a:endParaRPr lang="es-CO" dirty="0"/>
          </a:p>
          <a:p>
            <a:pPr marL="0" indent="0">
              <a:buNone/>
            </a:pPr>
            <a:endParaRPr lang="es-CO" dirty="0"/>
          </a:p>
        </p:txBody>
      </p:sp>
    </p:spTree>
    <p:extLst>
      <p:ext uri="{BB962C8B-B14F-4D97-AF65-F5344CB8AC3E}">
        <p14:creationId xmlns:p14="http://schemas.microsoft.com/office/powerpoint/2010/main" val="278283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2664296"/>
          </a:xfrm>
          <a:solidFill>
            <a:srgbClr val="92D050"/>
          </a:solidFill>
        </p:spPr>
        <p:txBody>
          <a:bodyPr>
            <a:normAutofit fontScale="90000"/>
          </a:bodyPr>
          <a:lstStyle/>
          <a:p>
            <a:r>
              <a:rPr lang="es-ES_tradnl" dirty="0"/>
              <a:t>ELECCION DE REPRESENTANTES DE LOS PADRES DE FAMILIA DE CADA CURSO PARA LA ASAMBLEA GENERAL DE DELEGADOS </a:t>
            </a:r>
          </a:p>
        </p:txBody>
      </p:sp>
      <p:sp>
        <p:nvSpPr>
          <p:cNvPr id="5" name="4 Marcador de contenido"/>
          <p:cNvSpPr>
            <a:spLocks noGrp="1"/>
          </p:cNvSpPr>
          <p:nvPr>
            <p:ph idx="1"/>
          </p:nvPr>
        </p:nvSpPr>
        <p:spPr>
          <a:xfrm>
            <a:off x="457200" y="3068960"/>
            <a:ext cx="8229600" cy="3057203"/>
          </a:xfrm>
          <a:solidFill>
            <a:schemeClr val="accent3">
              <a:lumMod val="60000"/>
              <a:lumOff val="40000"/>
            </a:schemeClr>
          </a:solidFill>
        </p:spPr>
        <p:txBody>
          <a:bodyPr/>
          <a:lstStyle/>
          <a:p>
            <a:pPr marL="0" indent="0" algn="ctr">
              <a:buNone/>
            </a:pPr>
            <a:r>
              <a:rPr lang="es-ES_tradnl" dirty="0">
                <a:solidFill>
                  <a:srgbClr val="FF0000"/>
                </a:solidFill>
              </a:rPr>
              <a:t>EN CADA CURSO LOS PADRES DE FAMILIA ELIGEN 4 REPRESENTANTES</a:t>
            </a:r>
          </a:p>
          <a:p>
            <a:pPr marL="0" indent="0">
              <a:buNone/>
            </a:pPr>
            <a:endParaRPr lang="es-ES_tradnl" dirty="0"/>
          </a:p>
        </p:txBody>
      </p:sp>
      <p:pic>
        <p:nvPicPr>
          <p:cNvPr id="6" name="3 Marcador de contenido"/>
          <p:cNvPicPr/>
          <p:nvPr/>
        </p:nvPicPr>
        <p:blipFill>
          <a:blip r:embed="rId2"/>
          <a:srcRect/>
          <a:stretch>
            <a:fillRect/>
          </a:stretch>
        </p:blipFill>
        <p:spPr bwMode="auto">
          <a:xfrm>
            <a:off x="1763688" y="4437112"/>
            <a:ext cx="5400040" cy="1266190"/>
          </a:xfrm>
          <a:prstGeom prst="rect">
            <a:avLst/>
          </a:prstGeom>
          <a:noFill/>
          <a:ln w="9525">
            <a:noFill/>
            <a:miter lim="800000"/>
            <a:headEnd/>
            <a:tailEnd/>
          </a:ln>
        </p:spPr>
      </p:pic>
    </p:spTree>
    <p:extLst>
      <p:ext uri="{BB962C8B-B14F-4D97-AF65-F5344CB8AC3E}">
        <p14:creationId xmlns:p14="http://schemas.microsoft.com/office/powerpoint/2010/main" val="21073582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2D050"/>
          </a:solidFill>
        </p:spPr>
        <p:txBody>
          <a:bodyPr>
            <a:normAutofit fontScale="90000"/>
          </a:bodyPr>
          <a:lstStyle/>
          <a:p>
            <a:r>
              <a:rPr lang="es-ES_tradnl" dirty="0" smtClean="0"/>
              <a:t>LOS PADRES DE FAMILIA INTEGRAN:</a:t>
            </a:r>
            <a:endParaRPr lang="es-ES_tradnl" dirty="0"/>
          </a:p>
        </p:txBody>
      </p:sp>
      <p:pic>
        <p:nvPicPr>
          <p:cNvPr id="4" name="3 Marcador de contenido"/>
          <p:cNvPicPr>
            <a:picLocks noGrp="1"/>
          </p:cNvPicPr>
          <p:nvPr>
            <p:ph idx="1"/>
          </p:nvPr>
        </p:nvPicPr>
        <p:blipFill>
          <a:blip r:embed="rId2"/>
          <a:srcRect/>
          <a:stretch>
            <a:fillRect/>
          </a:stretch>
        </p:blipFill>
        <p:spPr bwMode="auto">
          <a:xfrm>
            <a:off x="500034" y="2071678"/>
            <a:ext cx="1504950" cy="1381125"/>
          </a:xfrm>
          <a:prstGeom prst="rect">
            <a:avLst/>
          </a:prstGeom>
          <a:noFill/>
          <a:ln w="9525">
            <a:noFill/>
            <a:miter lim="800000"/>
            <a:headEnd/>
            <a:tailEnd/>
          </a:ln>
        </p:spPr>
      </p:pic>
      <p:pic>
        <p:nvPicPr>
          <p:cNvPr id="5" name="4 Imagen"/>
          <p:cNvPicPr/>
          <p:nvPr/>
        </p:nvPicPr>
        <p:blipFill>
          <a:blip r:embed="rId3"/>
          <a:srcRect/>
          <a:stretch>
            <a:fillRect/>
          </a:stretch>
        </p:blipFill>
        <p:spPr bwMode="auto">
          <a:xfrm>
            <a:off x="3286116" y="2071678"/>
            <a:ext cx="1500198" cy="1357322"/>
          </a:xfrm>
          <a:prstGeom prst="rect">
            <a:avLst/>
          </a:prstGeom>
          <a:noFill/>
          <a:ln w="9525">
            <a:noFill/>
            <a:miter lim="800000"/>
            <a:headEnd/>
            <a:tailEnd/>
          </a:ln>
        </p:spPr>
      </p:pic>
      <p:sp>
        <p:nvSpPr>
          <p:cNvPr id="6" name="5 Rectángulo"/>
          <p:cNvSpPr/>
          <p:nvPr/>
        </p:nvSpPr>
        <p:spPr>
          <a:xfrm>
            <a:off x="500034" y="3929066"/>
            <a:ext cx="1643074"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CONSEJO DE PADRES</a:t>
            </a:r>
            <a:endParaRPr lang="es-ES_tradnl" dirty="0"/>
          </a:p>
        </p:txBody>
      </p:sp>
      <p:sp>
        <p:nvSpPr>
          <p:cNvPr id="7" name="6 Rectángulo"/>
          <p:cNvSpPr/>
          <p:nvPr/>
        </p:nvSpPr>
        <p:spPr>
          <a:xfrm>
            <a:off x="3071802" y="3571876"/>
            <a:ext cx="2000264"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CONSEJO DE POLITICA EVALUATIVA</a:t>
            </a:r>
            <a:endParaRPr lang="es-ES_tradnl" dirty="0"/>
          </a:p>
        </p:txBody>
      </p:sp>
      <p:sp>
        <p:nvSpPr>
          <p:cNvPr id="1026" name="AutoShape 2" descr="data:image/jpeg;base64,/9j/4AAQSkZJRgABAQAAAQABAAD/2wCEAAkGBhQQERQUEBQUFRUUFxUWGBgUFBQVFRgXFRUVFhUVGhcYHCYeGBojGhUXIC8gIycpLCwsFiAxNTAqNSYrLCkBCQoKDgwOGg8PGi0lHiQtKSwqLCwsLC0sLi8sLy8sLCwsLCwsLCwpLCwsLiksLCwsKSksLCwpLCwsLCkpLCwpLP/AABEIALoBDwMBIgACEQEDEQH/xAAcAAAABwEBAAAAAAAAAAAAAAAAAQIDBQYHBAj/xABHEAACAQIDBAgCCAMFBQkAAAABAgMAEQQSIQUGMUEHEyJRYXGBkTKhFCNCUnKxwdFikqIzguHw8TVDY7KzFRYkJVNzg5PC/8QAGgEBAAIDAQAAAAAAAAAAAAAAAAMEAQIFBv/EADARAAICAQMCBAQGAgMAAAAAAAABAgMRBBIhMUEFEyJRMmFxgQYUI7HB4ZHwNGKh/9oADAMBAAIRAxEAPwDYqFFQoA6KhQoA6FFQoA6FFQoA6FFQoA6FFQoA6KjtQy0AKFHko+roBFHSurodXQCaKl9XQ6ugE0KPJRZaAFFR2oUAVChQoAUKFCgBR0VCgBQoUKAFChQoA6FFQoA6KhQoAUKFCgBQtRgVGYveXDxQmZnuoZ0GXVmdCVZVHM3BFMmUm+hJ2o8lDDShxoRfS63BKki9jbga6AlDAyI6UI6eC0eWgGglHkp21C1AN5KPJUdtjeSDCAmZwCLdkaub3sAvpUKOk3CkqAJLta5IUKl/vMWHDna48axlIyk2WzLQyUjC4tJVDxMrqeBUgjuOop6smBGSiyU5ahQDWShkp21FagGTHSTHXRaiy0BzGOkla6StJKUBz2oU6Y6QyUAmhQtRUAdCioUAdCioUAdCivQvQB1Gbb3kw+CUNiZMgbgArOxtxsiAsR6V07Tx4ghllbhGjufHKpNvW1q88bU2xLiJHlmbM2dFZmYWUMbkAcQqgk2GnvQJZPQeyttQ4pc2HkVxzse0PNTqvqKkVSvNhwssTPmvHJGdCrFWytosiupvY6i4P51svRZvTJjcPImIbNNh3CM+gLo4zRuQNL8VNuJQmiaayjLTXUlN9NqNhcKZENjmVPhLX6w5bADW+t/Ssrjw8rrZYpWUXazdka2LWVyCL5Ry5VsG8+AWaAo33lYG7CzKbo3ZIOhA4EVAT7O6yNFzZbZc2XOuYc/hcEE8iSbdxqpfL1YL2m+BvBH9F+0SzyRJCll7UspYrLmJOVChBLAajkBbmTWj2rPdzd05F2hNi5XGmdEVABdGawDnyVTbje2ulXfau00w0TSSXyiw0FySSAAPU1NB+nLK90c2YR10KynE9IuKMrGMplJOVMqv2QdL2sQbW58a5jvdOsiTNK75SDlvlRlvqhAGVbjS5GlRPUwRYWgtazwbAKJqh939548ZmCKysmXMGH3r2sRodQfapirKaayilKLi8SXJh+0c+MxOJdiEkzaIbsdOyFuBwAW3CuXEbLMecSnKQuZfEW1W4+Fvz5cK07aGxIY55GWNbyFXY2v2hc3N/HXTvrlxuCjkQ9Yit2St7a9rLdQeOuUcO4VRnPEsHQhBOKZMbhf7OwpC5bxKeA1/i05nj61YKYweHEcaoOCqALaCwFhT1Xl0Oc+oKF6bxEhVSQLkVCTvmBL6jjrqPOobblX2MpZJ+hUFhcQYjpdk5re9vFb/AJVMQYlX+E3/ADpVdGf1DjgdvVb3k37w+BUFyXclgI0tmOQlWJvYAXBFzxtpXbvdj3w+BxMsRs8cMjKSLhSFPatztx9K8/4bCy4syyhg757dtgJJWCjMQSdbdldbcLX0qZtLlmFFy4Rs+73SfhcW2RrwPqQJSoVrdzg2v4G1WbZ+0I8RGssLB42vlYcGAJW47xcGx4HiK85T7qzGItMxS3xRCNs1r6gyXK2trp3VqvQztmabCyQS2KYR1hicAAsmQMEIGhKAqL87i+tySafQzKLj1NAK0gpTtIlkCgliAACSToABxJ8KyanJNio1YIzorHgpZQx8gTc1FbU3rwmGcJPPGjn7JNyPO18o86xPeLFHaOOneMFxJIVjHei2VW8FsAdeF6jJ8G6WeQdli2thZrEgtfnr+9QuwuR03ds9JRuGAKkEEAgjUEHgQaVVB6Jt5Ekw4wrsBJETkBPxIdbD8JuLd1j5X4ipU8orTjteAUKKhWTQOioXpSigKf0pYwx7PIH+9kSM+CkM59wlvWq/uOcK+BWQa5WbreJtJe1mUcRYi1xwIq9737A+m4OSJbZ9GjvoM6aqCeQPC/caxjcHd3FLjpVyMMPZlxKuBkIYOApU6EhltccARyNR2rMSeiSU+S77Wlwv0eWVgFCrkYsCoFgDYA87NxtzFc/QQpLY17aEYVf7yidmHoJF96rW/G5ONkVPokefCqSqwxWBDAktIV0zC/O97+9aL0X7MXZ+yo3nIRprzyFrrYyWCIQdcwUKtuNxWlUdscs21Mk5YXYuWMhzow4c/C41qp4jE2BIBYjW32R3Em3yqr9I+9IxapHGG6kMS99BIdMoIH2eOh4+1N7S35Y4dOqQKz3VgdcltNO8G496huanhxNtNbGKeTRd2dpRSxlI2Bkjt1o1BDP2r6jUHkRp7VWN/d70KS4VUJPwlibAFCCSBzsRxNvWqduhvBJhcQ0+XrAwyuCdWBYE5TwuLeX51Yt+zHiYo8Vh+qs5ADBiJSdLq0drXBA8eFbTn6HGL5XUadwldyVv/sxyyr1ZQSWRR2RmsQWNib6A30vUnjdhm7xopJPAXBOUKcxGY5jr51Obu7UDwKpN5IxZ14sLk2IvxUj8rcq6Np7YWKIsdGIIUaBie/wGnHwqphYydVysyQm4W1mgxnVu2VZCUYH4S6gBePAgi397nWqyTqq5mYBRrckAe9Yjs3AvKM7JmjjkDyO3ZQJcF8zXHEE2A7RuNKPbe1JNoYgiJHKKto4kzELGmmbINL662HcOVX9JGUo89Dn66Ed+V9zT8RtSDF5vo8iu0ZF2Q6gHu5MPHUVxxdh1Yt2Y7u9wMoUA3Jtz7qy7DTTYWQOmeN15kEeYII1HhUjtne+bFxiMqqLxcRgjrGHAnysNO/0qeelUpqSZDC1xg4mkYLpFwUnGXqz/AMRWUfzWyj3qwYTGxzKHidXU/aRgw9xWCw7Hnf4IpD/dIH8zWFSe529T7PlswLYeQjOoGqnQdYvkBqOYHlU0q/YrtG1u4AueAqjy4WR5JGEhUMSU0BK3Oo4DTnqTxq1zqMRGGhcEMLqQcykEXB08+NVzE7IdSDIJLLoDG5Cm54EA9/PxrmajOcY4LGm27vUI2WskCBZXDi5F9QRc6ceI4acr6aVP7Iju8jd2VB+Z/MVAph5JnKouiEXsRa5F9SfOrJs+EwoxlZbk5jbQDQC3yqGpevc+iM6jCeEdWLw6yIyOLq6spB4EMCCPY1S8BsSHDJHFEmVYvh1PHgbm/aJ463qyRbZEs3VKNMjNmPOxAtb1rNv+/Bjx82HnKLH1sixuRYBg5Ajc3sARoG5EWqd2K+G+p5QpxCWJlvkiX4nVbgHXjpz4+VT2wMBHBCiRIqA3cqoAGZzmY2HeTWM9Ju+UyXw+HIDZbyMpvkDaKAR9o3JvyA9a0vA7QaXAYOZWKs8MLgj+KMEgjgRrwNRuz8vVK6fRG92LJKES3XrIumjeCTrEwakrEUSSS3287uoU+AycP4h3VoWzd4QxCTAI50B+w/kTwPgfnUZ0gbuYfFQM0zLHJGjFJGYADmVYH4lP+lTVaivUV763lEEI+XZiaM96OtlpJHO+YLIr5RYAlUCqQbEcyW9vSrPiNjYZ40iv2FzZRcG4IYsoNr6DXQ/Z86zDYG8cuDaR4rEAAMri6sBqFPcbE6+PPhVn23hZY8F9Kw6SI8yJ9WXeQxJLZnWND8B14AcqhfXqdJJNPJSWAWQ9WTo/YIuDYa3vxFtD4GvRm7s7y4TDyTf2jxRs/LtFQTXnjBDJJGZ4nynKWQgoxVWu6i9uIv716P2NtWLFQpLAbodBpYjLoVI5EEWqzV1Kep6LgdIpNPMtNEVOUgAU6q0hBTo040A1iZwo1/z3DwvWSYnpJKY+cuG6m3U5VtcGOTVwL8+14kBa0UOcRPlBIA1bl2AdF9SdazHpd3ejw2Jjli0GIDFl/jQrdh+LML+IvzqpbNuG6PY7fhdNUrvKuXxLj5EfvBv87BFwrMghZZEfgSwVwwtzU5hoeNjVr3125K0ECoFVHAkcaXVrA2Fm0F2OhB5eNZ9upgFxGNw0UmqPIMwNrEKC5BvyOWx8DWlb74IyRN1CZ3F8qg6soPy0va9QRnJwfz4J/FtLXW1VWuUs/XJV5IgwIYXBpMuFVgdOIt6UjA9ZkHXRvG3EK9rleAOhPcR6V0Xqk8xeDzHKERxBBYaAf5vTMcWZjGq3uQRa9yx4Ae16bxWKGYKTYcT+1Wzd7ZBT60jNJLpEvcCAC3mfy9a3hF5LmibjZuOLZ2wJYsRF1pW7G5KMbgCM3B0HEry/SujeLYvWzoFbL2SpLEn4tB7lgPauzE5wufjIpDa968Vt3cR60zJihKjyN9sFQvE92UAcTcW07hXSWkeUn9z0G1tqRA7wQzYdOrzt1LMGYfYLAWBPy52uB3VJdF2y2lxTzg2SFCv4mf7PkALn0qSylQuFx62LqDG51VgeCEn7Y4EeHlULFiJtjyt1YzxyEXQ3s2ulrcGtztrU9DcE6317f0cfUrf6omomMOxvqBS/oiD7Kj0qgdIOfJhsSoeFnUq6ZrMrWzKDlPEDMPaqeMXIw7Ukh8C7EfnVlQyslJI2M4mF51hDxl7FsgYFrDibA6DxPfVC6Rd2RhZFlisIpiRl+69iSB4EAm3Kx8Ke6NNn/Wyz8Ag6tbaat2n+QX38KmN+dudaowUaLJJKRmLDRAdQR3NzvyFYT2yCTzghujvb8sYkiILINUbkpYgZPG+pA7/OrpiWcAB2JPxHXQE8APIfrVZ2Qi4ebD4SBc7XzycuyNHkbwGgHiQKuWJ2VG7jOCb9xI97caqTzblr7Fn01SSZEYZDkdwWXO9gVJUkILcRyuTTE2JctlkYsOKk8++/jU3tN0VAoWwHAWsO61QHWCXMoPbjII9tD68DXF8RjGxfllL1NZLVEt+ZtdxBxnUTRy2uour2+63P0rK97lVsZieDK0rnvBDHN+tatfMp04ggj8xWS7eS07+Nj8hVP8PXzTlp5djTW1riRCT4cJE4UcQfE8O8/wCdK2LcrH9ZsvBD7sIX+UlR8hWRYz+zf8JrT+jc/wDlmG/C3/Uern4hslDSYXdpMh0aTsyywSWY5WFwQTY+BH71HbS2EuLCjEklYGzRuSMxQjtxEkXK6DXjpXXC+fEEclW3qTe3+e6ufbOLdGXh2WBC8iBqD661wvDISoj57lx0wv5OlPD+x0OwVerjjCLYAdkLZTzA7yOHvTeNmLqoUEZLHXmy2IA8Lip/eHDBo0nTicoPIFWGh8xcenlVbxMrDKEAJdgguebGwqfXajUV3utPh4x9CirnJZBtDAptDDtpZgSBoLgjUetXDdjZ0OHwsceHuUUHVviLEksW8b3pWF2CkcKxjitzmPEsdST4E8q4dnTtFNlHwyMVIvzAPbHtrXqKFOpLf1f7mk5edDjsT7CmnWnyKQwq8UhCCnMtxY86SlOLQEBjMDJCwkjGbJrpxK81P+eVRO3MLgdqxgzXLoDlKsUkS/EeWnMHhVo2/KVw0pXjlIF/4tP1rOocMANbFtbm3M6muHr9ctHJRSyn2OtpKpX+tPDXdCdj7lYDCBMQZpWlADKJHXsmxB7KKL8eBvV1j2CQodTmdhdr2F7/AHSNB5fOqZNCOKgXFjc+Hj5XrRN3sR1mFhf70aH3ApoNYtY2nHGEba2NlLUnNtv3M13ujMc46wFMyi2a2tuNracTUHJilA4ird0sPkmwkllYJnYq3wtYobE8vPx4VRtsbThkiBhhKuGLMwKgZANVAWwPPWwqzPTerhnIn65biy7jYDOsruhYMwW5W6iwzHU8PiFX/YsaiQ31cjsk20UcVHdVa6H8QjYfEKpJvKHsRoA8SJl8T9WfcVZdpQLFZkcBlNwDy0Ovla49amjW4YkW4tYdX/pE76bPkDrJHlCsQGAbIxsCS17EE6ActKhN2MDKMRCsgUDOH+LMCVUkjhxsLj8NRO2OkdZpmBDmLMLE2GVcozAWGt2B142PtxYjfpRJniDHKUKt3MpNzY8QQxBrrKuW3oX6rYrTbXNZwa3vFFG6BZFVtQ3aANsv2hfgf8ahE2O2IkiYBQkbo9mHxhb2K91jlI78tdex8amKkV2OcMistxpc66jwHfzqeX+1P4f2rnxW6W59jmyl5cdi/wAmV9JO0yCiubLme55ZgbKun8INVNMQuUG+nfrbjV46bcb2cNBa+YySHh9kKqg+edv5ayyPEyBTFmk6gkHIC2TN8XHkdL28DppViEnFYI3NPsaFuXim6uWwbKxUpyBbtBreRAq24zdmSfFRTxuqZBZgVJLC500OmhI9aieh9RJgSlwDBNKmo1AdutHykrRYIlXgbnvrTHLb7mHZ0x2IPZoEWIOcAFwFuRqCCbC/cb+48amXPbFcW8hy4d3sDkGY37gNQPPhVf2ZvpEYkZgUyCzBjduHhx48ajj+msPp/vBJNOxb0iU27LeS3d+1QGDiAeSVjZScqj71tD8xTGO33jllGVGy/aY9k2tYFRz9bcKe2fIZGZz8IOVByFgCbe4ry/iNMtLqJ6qzlP4UdGhYrUXwdcQOpOhY3t3f41lu9Udpr96/MMf0tWqMbAnuFZfvWe1H5N+Y/wAap+CXSs1jnLuY1i/TK3jz9W/4TWm9Gn+zYP8A5P8AqNWXbVa0Teg+YrUejuZV2bhgWUHKSQSL6ux/I12PxH/xUv8Asv2ZV0Xxv6EjhDlxLjvv+hFdm1sP1qeK8D4Vy4Yq+NXKQQ2mnC+Qj9qXvLiGiws7LoyowH4j2R8zXnNPKcZwz8M+GdDK5XsLn25eGFJLqqKAD8QYgWvcc7aW4jWuGTayB4iDfJIjnTkp14+FUbd7fR8GrR9Wkuf4izENmI43sc3AnX3p0b9yrJpGtsh0+rve+hzdVfUX08K793hFjtVqllr+Dk+bH2N5x+NWNL3Go0/fyqM2LgWZxKwsqghAeJvoWty00HnTO7+CaVUeZfhRdGvq1gb25gcBVlArvxTm1KQclWnGPfqwiKQacNINTlcQtOCm1pwUBH7xRFsO4W1za1+HEVni4HESMVjiu4F+y6jTTjm0I1rSdrN9UfMfnUXutBfrJT9trDyH+belcvVaOvUWrd7HR098qaW17lExOycUpOdOrNu12rrr4C4rS93sP1eFhXjljQewFR+80ehPeh+X+tTWBH1afhX8hW2k0sKJyUTXU3O2uLZnfS7q+HB+7J+a1m2AhATzuDqbcSOFaN0tv9dhx3I592H7VneC4MO53H9RP61an1Zz2aV0JQhcPi7csUVHgBBAQP6jVh3/AMMowU8moYRkAjT4rKL9/Gq90MyWTGL/AMdX/mhjX/8AFW3fTCmXAYlRx6piPNe0PyqxBJ4yZy10PPcq5UNuVz3+JodVddeYo8Sew3kaUTZfIfpXewskBsvQ/imk2ZGWNysky38BI1va9vSrVMxR81rgi1QXRls0wbLwykWLKZSDxvMzSW/qqW2ztRoUkYLfJG7jxyozfmK4lnxMmXQxfpE2wMTj5W4pFaNfJPiP8xauibDldhYNmuS8hmN+6UyFf6Soqj7UmYxSMSSxUknmSeJ9zWwb9QdXsXDoqjIgwwB4WstrWrUyQnRNjSs+KjPB0ikH4lLI/wAintWmdbWL9Hm0eo2phzykWWE34dpOsU/zRKv96tzGPcjNk076wCF3sxmbBSrqCQBcd2YXrLjfOthpY8TblWwbfk63CuqrcyIwA8QNB72rIViaSWMKBc5ra9y3PyFW6MbXk6Gka2sb2kvZv3fka0/A7vn6NCscgTTMzMmYkuqmwFxwtas1xUedMo4sVUeZYAfnWq7DIzGO5ZCt+0ST2couD3EEe1VPEaqrtsLFnJNqHJLdF9Dkbc8N/aYiRvJQB7a1lnSZhBHio4sLJcKgzlhmysznS40vYAkeIp/akLRzSozyNkd17UjnRWIB1PMVxfR14AC50HMknh63NQVeGU1eqtYZx5auUuJckPvFuXLh1Qtiops5+GIEkaXuRetF3L3lwMWChixMQWSJBGbxFs+W4DgqDxFr1VY8HJGmaSN0UWBLoyjhYakW40AatPTxn8XK9iN6hpYSwbBsHEYTE2kw0a2VviEbLYjiLlbVxb47vpPhMS0ZbrMjsArnKzoM2UqdNSttO+uXo3ky7MYg2Ikl97gCuotoGW4LFRofiDEaHvuDVG6uqLScF7/cu0xlZHdkwHqwZ7kA/Vgj+Y6/Ou7Y+ymxW0MLDGTeRxn7hEhzSE6fdzAeJFN7Sw3U42SO1ur66P8A+ubL7d1aR0Ibvhnnxzg3ucPFe9sq2Mrjzay3/hNXCA1tVtwo6FHWAFSTSqQ1ANrTgplTTq0BwbdP1YHef0P62pO7D3wyeFx8zTW3prW8FJ9/9Ke3ahy4dL87t7nT5VXTza/oWZLFK+o1vGbqF8GPyrv2VJmhjPei/lXFttdV8Qf0/c1y7D2mVhVbXKFl4+JI+RpF/qtGZR/RTKh0tpaeBhqTGwtfTssLeXE/Ks4wZa8gNgQ1+8XI4eWlXvpKxvWYpARbLEvzZ/2qi4I/WS+Y/UUl1ZUNJ6EmOTGhrZuuUnyMYAHkMp960uWMMCCLggg+R0NY/wBFWNMeKxiA/EkTj0LBvzWtEkxbAEsxAGpJJqaHQGC7bwnUNLCTcxsyX78rWvT2zdm/Sp4cNe3XuEOtuxq0lj35Fa3jai3nxKyTzlBo0jEWU/e+Lhz4+tSe4+MSHaeGeQC15ELMPgzRtlbhobgLf+M99duUnsb74Iu5v0UYVQFFgAAAOQAsBVd302j9Hhlk7oWA/EwZV89SKsXWjvHvWddMu0FEEMakZpHudfsRgn/mZfYVxiYyfZuyDjcTh8LqqzOA5HKNQWfXvyg25XtW6797CGI2e8aPk6pQ6jiD1YuFPmAdaynomwazbZs3+6w0rDzLRr+Tmtu2vs9GhkuDpE4Gp4BTWQefN3casO0MIz2t1oHa5Z0eMeoaRSPKt8AcRXBGXhbnxtXmfaZKxBk0ZCrgjiCNQfQ2r0bsXaRxGHiaMgrLGrDhwdQePrQHbMlxEFPHn4kj9aznY+DMe1Yo21yyyLwH2Q36VqWHwIAXNqV1GvD96y/fCUwbRaVdCksb+mVMw9dfepqecr5FrT87o/ISuybbQTDjlNYfhQGQf0gVoexsAVdjIhVk7KtfQq2p04acL+VZ/vJtUwbSbEpr1bqbd6mJUYeov71pqbWjYAqSQQCCByOorW+OXGT9iS+ctq9mjJt9osuPn8WB90U03uXghLtDDggdgtJw+4pK/wBRB9K7+kSNfpmdTfrEUkEWsR2LeOi3pjo2kH/aYvyhk4990/et8+g42PWartjZy4iCSJwLOpGovY/ZPobH0rCyhGhFiNCO4jQj3rdcVjrfAQT71ie1f7eX/wBx/wDmNa1exvd2L30VyB8NPEwBySk2IuLOqkEjzB9qsuA2OQ+eUKSPhUahf4uHHutwqj9Fk4U4og2YtGGvcjIA+TTzz1pceIUj4gTUNkE5ZJ6ptQwjA+lXZRw+1WckETrmFuIz2XUfiib3860HoS2oJdmiL7eGkkiYWA551bTjcNqTxOaqD014gHaNx9hcOn8pd7e8hp/om239F2n1TG0eMQjXh1sfaQ+q5h7VkybvQrnbaCA2v7a0k7STx9qwDqpBpEeJVuB9+NKJoBhDTymuYGltLlUnuBNGFzwRGPj6+bqxzNj4IvxfPT1qYeUoAFUmwAHcPauDYCXzyHizFR5Lx92zV1YvFX7CcToT+lRVLjd7k10udvsc20TmW5cEjkF99f8APConAaNKPEH+Yf4VYI9li3aN/KobC4cfSCoOhW1/wn9jWs1iakbQlmuUfuZ5vy98Y4BvlWMf0hrf1VUdn/HL+L9TVh3yntjcQSCAHtrxAAABPgbX9RVb2WTaRrXOb35n86w+7KpZNxJMm1Br8cEi+t0Yev1Z961aXBvIjhALkEXPC5FYbsvaPV4/DSchLGnkHbI1xytnJ9K9HQRBVAHL5nvqWDwjJmOP3dxCFg+QADU5r6HnbLf507ht35Wks7KoFm0Ga9mHL96tm8UGUMde0p4m/Dj+lM4R+2/Dgo1F+8/qKfmrXZtzwWvJr8rf3H6yfpIx3WY0qDpEip/eN3b819q1kVhe3XY4rEdZ8fXTZhwsesbS3IDgPAVIViS6IXI2tPlvc4duHG2eG/6Vs+MRTG4zOGytowOuh7uFYp0Xz9VtlbrcSQSj2yN+aCtxzPNpwX5f40B5rxEeaNh3r+mlat0RbR6/Zsak6ws8RueSnMn9LKPSsvRbAA8tKvHQBtPJPjMKx4hZlH4T1bn2MfzoDV0gS3Fif4Qf2rMN9jmnm1Jtl48dFU/rWx3rFt6MR1k2IcfadreQOVfkBVjT/Ey5o16m/kK3hjJdswtmSJh6xJr7g1bdz8T1mDhJ4gFf5GZR8gKru3VuuGfk8CWPkP8AEV27kY8rhXVUaRo5D2UKZrNY/bYDjfnW9nNaZJfzSmRO+s+bFsPuIi/mx/5qi9h436PjIZOTMI28nOW/pe/92k7fMwld543jLuWBYXFiTYG1xwsNCeFRH0ssRbvB014EcBxqNNbcHEed2TcWNhfurIJJc5LH7RLfzG9bBj4FGEklL6dSzXHA3QkW7+VYhJjSCQLaeYt5jjeta8G9uXgtHR9iMmMkT/1EuPNTcfItWkKhN7Dhr6Vke60M/wBJinSGSRY2ucoAuLMpUFiF4EjU1suDmE6XQGO47SNbMD45SQfQ1pN88ElfTDMK3+2Ji5sbKFw8hzyLkYZSpAAAOh079ajhu3jXxESQYaXropFcFgI1BjIIOZ7C2l791bviML/4hV45cz8O5NPmaaxY7SH+Jfn2f1FV/MfP1wW1WuF8snQl7DMLG2oBuAeYvXRFg2bUDTvOlOQ7OY8dB8670wwUWuxHdfSpSAjViyN2/wB/yNSWa9DIBwApLNQHHjMWkKNJKwREF2ZjYAd5NUHFdKyYh+owcUkjucsd7AOe863VRa+vnWgzwLIpV1VlPFWAZT5g6GmMLsqGI3ihiQnS6Rop8rgVHOLlxngs0WV1puUcvtzx/Zx7q7OnjwwTFurPmdj1YsLMcwW55C9uWgFT0MKr8IppWp1WrdLCwQTk5ScmO1nG3trPhMRIMZHkgZvqJVBZLWAMUltVOlwf2rRlNMY/Z8eIjMcyLIjcVcAg8xoajtrVkcMlotVUstZRm2ztkYTbGYo6llGoJZZVGo5alflXenQ3AvwSSA/jNvyq07K3LweFl63DwJG9iMy3vY8RU5UNOljXHH8s31F6snmC4+xRMF0bxQ8Ikc8cznM3u1WrAJIgPWkZQOJNyPXuqRrg2xsv6QgXOyWN+zlIPmCNRW9emjCW5N/5NPN34jLGPoQm8W24WQ/WJoCOPeP9K5sJtOK5BkQZiLEsLWsANeA4c6k8FuhGjh5WaUr8IYKFB78oGp86TjNzY2YmN2ivxUBWTxIDDS/hpUvlrfuyWN9G3y8vHuSCr1aggAk/aFyLedZ3vr0ejGSNPE5MrEZhot9At7qBrYDje9q0XYuyRhoxGHZwCSM1tL/ZFhoPDxqQAqTOCi8J8GVbndFH0XFRYlpXZkDqQR2bOpU6nW+vy4VqarYWHKl0KwYMK210XYxDKY8pCsxUjUst7g5TbWx+XOpfoy3AlwUv02eS8jRsojykWDlSSx7+yNLaVrpFMthE+6KzngHFjto/UMyEByGVQfv20/esgx+zp17Bj46XzA38q2LGbFSUgksLC1lIUflRYPd+GI5kS7feYl29CxNqp+ZrI2vy9qh88tlum6NcX7mc7S2Jio8Nh+sjzdUhWysCQGclQQbW0IGl+FDcnDyxTssgMQnsBmFxnUkgcdNCR7VqpW/GuM7GizBsoBBDCxIFwbg24VPdbqHhV4x3z1+xj8wnBxkjhl3eMgtIykcLZL3Hqad2futh4fhjW546AX9BUsBSqkKogxgi1ha1rcrVD43dSGU3ZVJHDMga3vU3QoCGGxnAsGS34CLel64cVikwb3aQNIR8IsoAPM3Ph8qs9c82Bjc3dEYjmygn3IqK5TccVvD9zK4fJV9nbRknmzxqcpBUudL3I+Ef3Rr3V3bYwfVx5mJIvYlRqCeB9/mRVgUW4UmRAwIYXB0INaKqSrcc8+5J5j3KRF7u7UM8RLfEjFD42AIPqCKk2NcmB2akBfq72cgkE3AIFtPan2at6d+xeZ174NJNNvAGamWNGxoqlNQqFHQoAqUrUVCgHVenA1cwNLV6A6QaMGmVelhqAcoUkNR3oA6FC9HQBUKOhQBUKOhQBUKOhQBUKOhQBUKOhQBUKOhQBUKFETQB3oiaItSS1AKJpDNSWem2egFM9Nk0RoUAVCjoUAVCjoUAVCjoUAVCjoUAA1LD0ihQDwelhq51pYoB8NR5qaFKoBy9HemxShQCr0L0QoUAd6F6KgaAO9C9FQoA70V6KioBV6LNSTRGgFFqSXpBpJoBRkpBekmioAE0VHQoAqFHQoAqFHQoD//Z"/>
          <p:cNvSpPr>
            <a:spLocks noChangeAspect="1" noChangeArrowheads="1"/>
          </p:cNvSpPr>
          <p:nvPr/>
        </p:nvSpPr>
        <p:spPr bwMode="auto">
          <a:xfrm>
            <a:off x="155575" y="-846138"/>
            <a:ext cx="2581275" cy="1771651"/>
          </a:xfrm>
          <a:prstGeom prst="rect">
            <a:avLst/>
          </a:prstGeom>
          <a:noFill/>
        </p:spPr>
        <p:txBody>
          <a:bodyPr vert="horz" wrap="square" lIns="91440" tIns="45720" rIns="91440" bIns="45720" numCol="1" anchor="t" anchorCtr="0" compatLnSpc="1">
            <a:prstTxWarp prst="textNoShape">
              <a:avLst/>
            </a:prstTxWarp>
          </a:bodyPr>
          <a:lstStyle/>
          <a:p>
            <a:endParaRPr lang="es-ES_tradnl"/>
          </a:p>
        </p:txBody>
      </p:sp>
      <p:sp>
        <p:nvSpPr>
          <p:cNvPr id="1028" name="AutoShape 4" descr="data:image/jpeg;base64,/9j/4AAQSkZJRgABAQAAAQABAAD/2wCEAAkGBhQQERQUEBQUFRUUFxUWGBgUFBQVFRgXFRUVFhUVGhcYHCYeGBojGhUXIC8gIycpLCwsFiAxNTAqNSYrLCkBCQoKDgwOGg8PGi0lHiQtKSwqLCwsLC0sLi8sLy8sLCwsLCwsLCwpLCwsLiksLCwsKSksLCwpLCwsLCkpLCwpLP/AABEIALoBDwMBIgACEQEDEQH/xAAcAAAABwEBAAAAAAAAAAAAAAAAAQIDBQYHBAj/xABHEAACAQIDBAgCCAMFBQkAAAABAgMAEQQSIQUGMUEHEyJRYXGBkTKhFCNCUnKxwdFikqIzguHw8TVDY7KzFRYkJVNzg5PC/8QAGgEBAAIDAQAAAAAAAAAAAAAAAAMEAQIFBv/EADARAAICAQMCBAQGAgMAAAAAAAABAgMRBBIhMUEFEyJRMmFxgQYUI7HB4ZHwNGKh/9oADAMBAAIRAxEAPwDYqFFQoA6KhQoA6FFQoA6FFQoA6FFQoA6FFQoA6KjtQy0AKFHko+roBFHSurodXQCaKl9XQ6ugE0KPJRZaAFFR2oUAVChQoAUKFCgBR0VCgBQoUKAFChQoA6FFQoA6KhQoAUKFCgBQtRgVGYveXDxQmZnuoZ0GXVmdCVZVHM3BFMmUm+hJ2o8lDDShxoRfS63BKki9jbga6AlDAyI6UI6eC0eWgGglHkp21C1AN5KPJUdtjeSDCAmZwCLdkaub3sAvpUKOk3CkqAJLta5IUKl/vMWHDna48axlIyk2WzLQyUjC4tJVDxMrqeBUgjuOop6smBGSiyU5ahQDWShkp21FagGTHSTHXRaiy0BzGOkla6StJKUBz2oU6Y6QyUAmhQtRUAdCioUAdCioUAdCivQvQB1Gbb3kw+CUNiZMgbgArOxtxsiAsR6V07Tx4ghllbhGjufHKpNvW1q88bU2xLiJHlmbM2dFZmYWUMbkAcQqgk2GnvQJZPQeyttQ4pc2HkVxzse0PNTqvqKkVSvNhwssTPmvHJGdCrFWytosiupvY6i4P51svRZvTJjcPImIbNNh3CM+gLo4zRuQNL8VNuJQmiaayjLTXUlN9NqNhcKZENjmVPhLX6w5bADW+t/Ssrjw8rrZYpWUXazdka2LWVyCL5Ry5VsG8+AWaAo33lYG7CzKbo3ZIOhA4EVAT7O6yNFzZbZc2XOuYc/hcEE8iSbdxqpfL1YL2m+BvBH9F+0SzyRJCll7UspYrLmJOVChBLAajkBbmTWj2rPdzd05F2hNi5XGmdEVABdGawDnyVTbje2ulXfau00w0TSSXyiw0FySSAAPU1NB+nLK90c2YR10KynE9IuKMrGMplJOVMqv2QdL2sQbW58a5jvdOsiTNK75SDlvlRlvqhAGVbjS5GlRPUwRYWgtazwbAKJqh939548ZmCKysmXMGH3r2sRodQfapirKaayilKLi8SXJh+0c+MxOJdiEkzaIbsdOyFuBwAW3CuXEbLMecSnKQuZfEW1W4+Fvz5cK07aGxIY55GWNbyFXY2v2hc3N/HXTvrlxuCjkQ9Yit2St7a9rLdQeOuUcO4VRnPEsHQhBOKZMbhf7OwpC5bxKeA1/i05nj61YKYweHEcaoOCqALaCwFhT1Xl0Oc+oKF6bxEhVSQLkVCTvmBL6jjrqPOobblX2MpZJ+hUFhcQYjpdk5re9vFb/AJVMQYlX+E3/ADpVdGf1DjgdvVb3k37w+BUFyXclgI0tmOQlWJvYAXBFzxtpXbvdj3w+BxMsRs8cMjKSLhSFPatztx9K8/4bCy4syyhg757dtgJJWCjMQSdbdldbcLX0qZtLlmFFy4Rs+73SfhcW2RrwPqQJSoVrdzg2v4G1WbZ+0I8RGssLB42vlYcGAJW47xcGx4HiK85T7qzGItMxS3xRCNs1r6gyXK2trp3VqvQztmabCyQS2KYR1hicAAsmQMEIGhKAqL87i+tySafQzKLj1NAK0gpTtIlkCgliAACSToABxJ8KyanJNio1YIzorHgpZQx8gTc1FbU3rwmGcJPPGjn7JNyPO18o86xPeLFHaOOneMFxJIVjHei2VW8FsAdeF6jJ8G6WeQdli2thZrEgtfnr+9QuwuR03ds9JRuGAKkEEAgjUEHgQaVVB6Jt5Ekw4wrsBJETkBPxIdbD8JuLd1j5X4ipU8orTjteAUKKhWTQOioXpSigKf0pYwx7PIH+9kSM+CkM59wlvWq/uOcK+BWQa5WbreJtJe1mUcRYi1xwIq9737A+m4OSJbZ9GjvoM6aqCeQPC/caxjcHd3FLjpVyMMPZlxKuBkIYOApU6EhltccARyNR2rMSeiSU+S77Wlwv0eWVgFCrkYsCoFgDYA87NxtzFc/QQpLY17aEYVf7yidmHoJF96rW/G5ONkVPokefCqSqwxWBDAktIV0zC/O97+9aL0X7MXZ+yo3nIRprzyFrrYyWCIQdcwUKtuNxWlUdscs21Mk5YXYuWMhzow4c/C41qp4jE2BIBYjW32R3Em3yqr9I+9IxapHGG6kMS99BIdMoIH2eOh4+1N7S35Y4dOqQKz3VgdcltNO8G496huanhxNtNbGKeTRd2dpRSxlI2Bkjt1o1BDP2r6jUHkRp7VWN/d70KS4VUJPwlibAFCCSBzsRxNvWqduhvBJhcQ0+XrAwyuCdWBYE5TwuLeX51Yt+zHiYo8Vh+qs5ADBiJSdLq0drXBA8eFbTn6HGL5XUadwldyVv/sxyyr1ZQSWRR2RmsQWNib6A30vUnjdhm7xopJPAXBOUKcxGY5jr51Obu7UDwKpN5IxZ14sLk2IvxUj8rcq6Np7YWKIsdGIIUaBie/wGnHwqphYydVysyQm4W1mgxnVu2VZCUYH4S6gBePAgi397nWqyTqq5mYBRrckAe9Yjs3AvKM7JmjjkDyO3ZQJcF8zXHEE2A7RuNKPbe1JNoYgiJHKKto4kzELGmmbINL662HcOVX9JGUo89Dn66Ed+V9zT8RtSDF5vo8iu0ZF2Q6gHu5MPHUVxxdh1Yt2Y7u9wMoUA3Jtz7qy7DTTYWQOmeN15kEeYII1HhUjtne+bFxiMqqLxcRgjrGHAnysNO/0qeelUpqSZDC1xg4mkYLpFwUnGXqz/AMRWUfzWyj3qwYTGxzKHidXU/aRgw9xWCw7Hnf4IpD/dIH8zWFSe529T7PlswLYeQjOoGqnQdYvkBqOYHlU0q/YrtG1u4AueAqjy4WR5JGEhUMSU0BK3Oo4DTnqTxq1zqMRGGhcEMLqQcykEXB08+NVzE7IdSDIJLLoDG5Cm54EA9/PxrmajOcY4LGm27vUI2WskCBZXDi5F9QRc6ceI4acr6aVP7Iju8jd2VB+Z/MVAph5JnKouiEXsRa5F9SfOrJs+EwoxlZbk5jbQDQC3yqGpevc+iM6jCeEdWLw6yIyOLq6spB4EMCCPY1S8BsSHDJHFEmVYvh1PHgbm/aJ463qyRbZEs3VKNMjNmPOxAtb1rNv+/Bjx82HnKLH1sixuRYBg5Ajc3sARoG5EWqd2K+G+p5QpxCWJlvkiX4nVbgHXjpz4+VT2wMBHBCiRIqA3cqoAGZzmY2HeTWM9Ju+UyXw+HIDZbyMpvkDaKAR9o3JvyA9a0vA7QaXAYOZWKs8MLgj+KMEgjgRrwNRuz8vVK6fRG92LJKES3XrIumjeCTrEwakrEUSSS3287uoU+AycP4h3VoWzd4QxCTAI50B+w/kTwPgfnUZ0gbuYfFQM0zLHJGjFJGYADmVYH4lP+lTVaivUV763lEEI+XZiaM96OtlpJHO+YLIr5RYAlUCqQbEcyW9vSrPiNjYZ40iv2FzZRcG4IYsoNr6DXQ/Z86zDYG8cuDaR4rEAAMri6sBqFPcbE6+PPhVn23hZY8F9Kw6SI8yJ9WXeQxJLZnWND8B14AcqhfXqdJJNPJSWAWQ9WTo/YIuDYa3vxFtD4GvRm7s7y4TDyTf2jxRs/LtFQTXnjBDJJGZ4nynKWQgoxVWu6i9uIv716P2NtWLFQpLAbodBpYjLoVI5EEWqzV1Kep6LgdIpNPMtNEVOUgAU6q0hBTo040A1iZwo1/z3DwvWSYnpJKY+cuG6m3U5VtcGOTVwL8+14kBa0UOcRPlBIA1bl2AdF9SdazHpd3ejw2Jjli0GIDFl/jQrdh+LML+IvzqpbNuG6PY7fhdNUrvKuXxLj5EfvBv87BFwrMghZZEfgSwVwwtzU5hoeNjVr3125K0ECoFVHAkcaXVrA2Fm0F2OhB5eNZ9upgFxGNw0UmqPIMwNrEKC5BvyOWx8DWlb74IyRN1CZ3F8qg6soPy0va9QRnJwfz4J/FtLXW1VWuUs/XJV5IgwIYXBpMuFVgdOIt6UjA9ZkHXRvG3EK9rleAOhPcR6V0Xqk8xeDzHKERxBBYaAf5vTMcWZjGq3uQRa9yx4Ae16bxWKGYKTYcT+1Wzd7ZBT60jNJLpEvcCAC3mfy9a3hF5LmibjZuOLZ2wJYsRF1pW7G5KMbgCM3B0HEry/SujeLYvWzoFbL2SpLEn4tB7lgPauzE5wufjIpDa968Vt3cR60zJihKjyN9sFQvE92UAcTcW07hXSWkeUn9z0G1tqRA7wQzYdOrzt1LMGYfYLAWBPy52uB3VJdF2y2lxTzg2SFCv4mf7PkALn0qSylQuFx62LqDG51VgeCEn7Y4EeHlULFiJtjyt1YzxyEXQ3s2ulrcGtztrU9DcE6317f0cfUrf6omomMOxvqBS/oiD7Kj0qgdIOfJhsSoeFnUq6ZrMrWzKDlPEDMPaqeMXIw7Ukh8C7EfnVlQyslJI2M4mF51hDxl7FsgYFrDibA6DxPfVC6Rd2RhZFlisIpiRl+69iSB4EAm3Kx8Ke6NNn/Wyz8Ag6tbaat2n+QX38KmN+dudaowUaLJJKRmLDRAdQR3NzvyFYT2yCTzghujvb8sYkiILINUbkpYgZPG+pA7/OrpiWcAB2JPxHXQE8APIfrVZ2Qi4ebD4SBc7XzycuyNHkbwGgHiQKuWJ2VG7jOCb9xI97caqTzblr7Fn01SSZEYZDkdwWXO9gVJUkILcRyuTTE2JctlkYsOKk8++/jU3tN0VAoWwHAWsO61QHWCXMoPbjII9tD68DXF8RjGxfllL1NZLVEt+ZtdxBxnUTRy2uour2+63P0rK97lVsZieDK0rnvBDHN+tatfMp04ggj8xWS7eS07+Nj8hVP8PXzTlp5djTW1riRCT4cJE4UcQfE8O8/wCdK2LcrH9ZsvBD7sIX+UlR8hWRYz+zf8JrT+jc/wDlmG/C3/Uern4hslDSYXdpMh0aTsyywSWY5WFwQTY+BH71HbS2EuLCjEklYGzRuSMxQjtxEkXK6DXjpXXC+fEEclW3qTe3+e6ufbOLdGXh2WBC8iBqD661wvDISoj57lx0wv5OlPD+x0OwVerjjCLYAdkLZTzA7yOHvTeNmLqoUEZLHXmy2IA8Lip/eHDBo0nTicoPIFWGh8xcenlVbxMrDKEAJdgguebGwqfXajUV3utPh4x9CirnJZBtDAptDDtpZgSBoLgjUetXDdjZ0OHwsceHuUUHVviLEksW8b3pWF2CkcKxjitzmPEsdST4E8q4dnTtFNlHwyMVIvzAPbHtrXqKFOpLf1f7mk5edDjsT7CmnWnyKQwq8UhCCnMtxY86SlOLQEBjMDJCwkjGbJrpxK81P+eVRO3MLgdqxgzXLoDlKsUkS/EeWnMHhVo2/KVw0pXjlIF/4tP1rOocMANbFtbm3M6muHr9ctHJRSyn2OtpKpX+tPDXdCdj7lYDCBMQZpWlADKJHXsmxB7KKL8eBvV1j2CQodTmdhdr2F7/AHSNB5fOqZNCOKgXFjc+Hj5XrRN3sR1mFhf70aH3ApoNYtY2nHGEba2NlLUnNtv3M13ujMc46wFMyi2a2tuNracTUHJilA4ird0sPkmwkllYJnYq3wtYobE8vPx4VRtsbThkiBhhKuGLMwKgZANVAWwPPWwqzPTerhnIn65biy7jYDOsruhYMwW5W6iwzHU8PiFX/YsaiQ31cjsk20UcVHdVa6H8QjYfEKpJvKHsRoA8SJl8T9WfcVZdpQLFZkcBlNwDy0Ovla49amjW4YkW4tYdX/pE76bPkDrJHlCsQGAbIxsCS17EE6ActKhN2MDKMRCsgUDOH+LMCVUkjhxsLj8NRO2OkdZpmBDmLMLE2GVcozAWGt2B142PtxYjfpRJniDHKUKt3MpNzY8QQxBrrKuW3oX6rYrTbXNZwa3vFFG6BZFVtQ3aANsv2hfgf8ahE2O2IkiYBQkbo9mHxhb2K91jlI78tdex8amKkV2OcMistxpc66jwHfzqeX+1P4f2rnxW6W59jmyl5cdi/wAmV9JO0yCiubLme55ZgbKun8INVNMQuUG+nfrbjV46bcb2cNBa+YySHh9kKqg+edv5ayyPEyBTFmk6gkHIC2TN8XHkdL28DppViEnFYI3NPsaFuXim6uWwbKxUpyBbtBreRAq24zdmSfFRTxuqZBZgVJLC500OmhI9aieh9RJgSlwDBNKmo1AdutHykrRYIlXgbnvrTHLb7mHZ0x2IPZoEWIOcAFwFuRqCCbC/cb+48amXPbFcW8hy4d3sDkGY37gNQPPhVf2ZvpEYkZgUyCzBjduHhx48ajj+msPp/vBJNOxb0iU27LeS3d+1QGDiAeSVjZScqj71tD8xTGO33jllGVGy/aY9k2tYFRz9bcKe2fIZGZz8IOVByFgCbe4ry/iNMtLqJ6qzlP4UdGhYrUXwdcQOpOhY3t3f41lu9Udpr96/MMf0tWqMbAnuFZfvWe1H5N+Y/wAap+CXSs1jnLuY1i/TK3jz9W/4TWm9Gn+zYP8A5P8AqNWXbVa0Teg+YrUejuZV2bhgWUHKSQSL6ux/I12PxH/xUv8Asv2ZV0Xxv6EjhDlxLjvv+hFdm1sP1qeK8D4Vy4Yq+NXKQQ2mnC+Qj9qXvLiGiws7LoyowH4j2R8zXnNPKcZwz8M+GdDK5XsLn25eGFJLqqKAD8QYgWvcc7aW4jWuGTayB4iDfJIjnTkp14+FUbd7fR8GrR9Wkuf4izENmI43sc3AnX3p0b9yrJpGtsh0+rve+hzdVfUX08K793hFjtVqllr+Dk+bH2N5x+NWNL3Go0/fyqM2LgWZxKwsqghAeJvoWty00HnTO7+CaVUeZfhRdGvq1gb25gcBVlArvxTm1KQclWnGPfqwiKQacNINTlcQtOCm1pwUBH7xRFsO4W1za1+HEVni4HESMVjiu4F+y6jTTjm0I1rSdrN9UfMfnUXutBfrJT9trDyH+belcvVaOvUWrd7HR098qaW17lExOycUpOdOrNu12rrr4C4rS93sP1eFhXjljQewFR+80ehPeh+X+tTWBH1afhX8hW2k0sKJyUTXU3O2uLZnfS7q+HB+7J+a1m2AhATzuDqbcSOFaN0tv9dhx3I592H7VneC4MO53H9RP61an1Zz2aV0JQhcPi7csUVHgBBAQP6jVh3/AMMowU8moYRkAjT4rKL9/Gq90MyWTGL/AMdX/mhjX/8AFW3fTCmXAYlRx6piPNe0PyqxBJ4yZy10PPcq5UNuVz3+JodVddeYo8Sew3kaUTZfIfpXewskBsvQ/imk2ZGWNysky38BI1va9vSrVMxR81rgi1QXRls0wbLwykWLKZSDxvMzSW/qqW2ztRoUkYLfJG7jxyozfmK4lnxMmXQxfpE2wMTj5W4pFaNfJPiP8xauibDldhYNmuS8hmN+6UyFf6Soqj7UmYxSMSSxUknmSeJ9zWwb9QdXsXDoqjIgwwB4WstrWrUyQnRNjSs+KjPB0ikH4lLI/wAintWmdbWL9Hm0eo2phzykWWE34dpOsU/zRKv96tzGPcjNk076wCF3sxmbBSrqCQBcd2YXrLjfOthpY8TblWwbfk63CuqrcyIwA8QNB72rIViaSWMKBc5ra9y3PyFW6MbXk6Gka2sb2kvZv3fka0/A7vn6NCscgTTMzMmYkuqmwFxwtas1xUedMo4sVUeZYAfnWq7DIzGO5ZCt+0ST2couD3EEe1VPEaqrtsLFnJNqHJLdF9Dkbc8N/aYiRvJQB7a1lnSZhBHio4sLJcKgzlhmysznS40vYAkeIp/akLRzSozyNkd17UjnRWIB1PMVxfR14AC50HMknh63NQVeGU1eqtYZx5auUuJckPvFuXLh1Qtiops5+GIEkaXuRetF3L3lwMWChixMQWSJBGbxFs+W4DgqDxFr1VY8HJGmaSN0UWBLoyjhYakW40AatPTxn8XK9iN6hpYSwbBsHEYTE2kw0a2VviEbLYjiLlbVxb47vpPhMS0ZbrMjsArnKzoM2UqdNSttO+uXo3ky7MYg2Ikl97gCuotoGW4LFRofiDEaHvuDVG6uqLScF7/cu0xlZHdkwHqwZ7kA/Vgj+Y6/Ou7Y+ymxW0MLDGTeRxn7hEhzSE6fdzAeJFN7Sw3U42SO1ur66P8A+ubL7d1aR0Ibvhnnxzg3ucPFe9sq2Mrjzay3/hNXCA1tVtwo6FHWAFSTSqQ1ANrTgplTTq0BwbdP1YHef0P62pO7D3wyeFx8zTW3prW8FJ9/9Ke3ahy4dL87t7nT5VXTza/oWZLFK+o1vGbqF8GPyrv2VJmhjPei/lXFttdV8Qf0/c1y7D2mVhVbXKFl4+JI+RpF/qtGZR/RTKh0tpaeBhqTGwtfTssLeXE/Ks4wZa8gNgQ1+8XI4eWlXvpKxvWYpARbLEvzZ/2qi4I/WS+Y/UUl1ZUNJ6EmOTGhrZuuUnyMYAHkMp960uWMMCCLggg+R0NY/wBFWNMeKxiA/EkTj0LBvzWtEkxbAEsxAGpJJqaHQGC7bwnUNLCTcxsyX78rWvT2zdm/Sp4cNe3XuEOtuxq0lj35Fa3jai3nxKyTzlBo0jEWU/e+Lhz4+tSe4+MSHaeGeQC15ELMPgzRtlbhobgLf+M99duUnsb74Iu5v0UYVQFFgAAAOQAsBVd302j9Hhlk7oWA/EwZV89SKsXWjvHvWddMu0FEEMakZpHudfsRgn/mZfYVxiYyfZuyDjcTh8LqqzOA5HKNQWfXvyg25XtW6797CGI2e8aPk6pQ6jiD1YuFPmAdaynomwazbZs3+6w0rDzLRr+Tmtu2vs9GhkuDpE4Gp4BTWQefN3casO0MIz2t1oHa5Z0eMeoaRSPKt8AcRXBGXhbnxtXmfaZKxBk0ZCrgjiCNQfQ2r0bsXaRxGHiaMgrLGrDhwdQePrQHbMlxEFPHn4kj9aznY+DMe1Yo21yyyLwH2Q36VqWHwIAXNqV1GvD96y/fCUwbRaVdCksb+mVMw9dfepqecr5FrT87o/ISuybbQTDjlNYfhQGQf0gVoexsAVdjIhVk7KtfQq2p04acL+VZ/vJtUwbSbEpr1bqbd6mJUYeov71pqbWjYAqSQQCCByOorW+OXGT9iS+ctq9mjJt9osuPn8WB90U03uXghLtDDggdgtJw+4pK/wBRB9K7+kSNfpmdTfrEUkEWsR2LeOi3pjo2kH/aYvyhk4990/et8+g42PWartjZy4iCSJwLOpGovY/ZPobH0rCyhGhFiNCO4jQj3rdcVjrfAQT71ie1f7eX/wBx/wDmNa1exvd2L30VyB8NPEwBySk2IuLOqkEjzB9qsuA2OQ+eUKSPhUahf4uHHutwqj9Fk4U4og2YtGGvcjIA+TTzz1pceIUj4gTUNkE5ZJ6ptQwjA+lXZRw+1WckETrmFuIz2XUfiib3860HoS2oJdmiL7eGkkiYWA551bTjcNqTxOaqD014gHaNx9hcOn8pd7e8hp/om239F2n1TG0eMQjXh1sfaQ+q5h7VkybvQrnbaCA2v7a0k7STx9qwDqpBpEeJVuB9+NKJoBhDTymuYGltLlUnuBNGFzwRGPj6+bqxzNj4IvxfPT1qYeUoAFUmwAHcPauDYCXzyHizFR5Lx92zV1YvFX7CcToT+lRVLjd7k10udvsc20TmW5cEjkF99f8APConAaNKPEH+Yf4VYI9li3aN/KobC4cfSCoOhW1/wn9jWs1iakbQlmuUfuZ5vy98Y4BvlWMf0hrf1VUdn/HL+L9TVh3yntjcQSCAHtrxAAABPgbX9RVb2WTaRrXOb35n86w+7KpZNxJMm1Br8cEi+t0Yev1Z961aXBvIjhALkEXPC5FYbsvaPV4/DSchLGnkHbI1xytnJ9K9HQRBVAHL5nvqWDwjJmOP3dxCFg+QADU5r6HnbLf507ht35Wks7KoFm0Ga9mHL96tm8UGUMde0p4m/Dj+lM4R+2/Dgo1F+8/qKfmrXZtzwWvJr8rf3H6yfpIx3WY0qDpEip/eN3b819q1kVhe3XY4rEdZ8fXTZhwsesbS3IDgPAVIViS6IXI2tPlvc4duHG2eG/6Vs+MRTG4zOGytowOuh7uFYp0Xz9VtlbrcSQSj2yN+aCtxzPNpwX5f40B5rxEeaNh3r+mlat0RbR6/Zsak6ws8RueSnMn9LKPSsvRbAA8tKvHQBtPJPjMKx4hZlH4T1bn2MfzoDV0gS3Fif4Qf2rMN9jmnm1Jtl48dFU/rWx3rFt6MR1k2IcfadreQOVfkBVjT/Ey5o16m/kK3hjJdswtmSJh6xJr7g1bdz8T1mDhJ4gFf5GZR8gKru3VuuGfk8CWPkP8AEV27kY8rhXVUaRo5D2UKZrNY/bYDjfnW9nNaZJfzSmRO+s+bFsPuIi/mx/5qi9h436PjIZOTMI28nOW/pe/92k7fMwld543jLuWBYXFiTYG1xwsNCeFRH0ssRbvB014EcBxqNNbcHEed2TcWNhfurIJJc5LH7RLfzG9bBj4FGEklL6dSzXHA3QkW7+VYhJjSCQLaeYt5jjeta8G9uXgtHR9iMmMkT/1EuPNTcfItWkKhN7Dhr6Vke60M/wBJinSGSRY2ucoAuLMpUFiF4EjU1suDmE6XQGO47SNbMD45SQfQ1pN88ElfTDMK3+2Ji5sbKFw8hzyLkYZSpAAAOh079ajhu3jXxESQYaXropFcFgI1BjIIOZ7C2l791bviML/4hV45cz8O5NPmaaxY7SH+Jfn2f1FV/MfP1wW1WuF8snQl7DMLG2oBuAeYvXRFg2bUDTvOlOQ7OY8dB8670wwUWuxHdfSpSAjViyN2/wB/yNSWa9DIBwApLNQHHjMWkKNJKwREF2ZjYAd5NUHFdKyYh+owcUkjucsd7AOe863VRa+vnWgzwLIpV1VlPFWAZT5g6GmMLsqGI3ihiQnS6Rop8rgVHOLlxngs0WV1puUcvtzx/Zx7q7OnjwwTFurPmdj1YsLMcwW55C9uWgFT0MKr8IppWp1WrdLCwQTk5ScmO1nG3trPhMRIMZHkgZvqJVBZLWAMUltVOlwf2rRlNMY/Z8eIjMcyLIjcVcAg8xoajtrVkcMlotVUstZRm2ztkYTbGYo6llGoJZZVGo5alflXenQ3AvwSSA/jNvyq07K3LweFl63DwJG9iMy3vY8RU5UNOljXHH8s31F6snmC4+xRMF0bxQ8Ikc8cznM3u1WrAJIgPWkZQOJNyPXuqRrg2xsv6QgXOyWN+zlIPmCNRW9emjCW5N/5NPN34jLGPoQm8W24WQ/WJoCOPeP9K5sJtOK5BkQZiLEsLWsANeA4c6k8FuhGjh5WaUr8IYKFB78oGp86TjNzY2YmN2ivxUBWTxIDDS/hpUvlrfuyWN9G3y8vHuSCr1aggAk/aFyLedZ3vr0ejGSNPE5MrEZhot9At7qBrYDje9q0XYuyRhoxGHZwCSM1tL/ZFhoPDxqQAqTOCi8J8GVbndFH0XFRYlpXZkDqQR2bOpU6nW+vy4VqarYWHKl0KwYMK210XYxDKY8pCsxUjUst7g5TbWx+XOpfoy3AlwUv02eS8jRsojykWDlSSx7+yNLaVrpFMthE+6KzngHFjto/UMyEByGVQfv20/esgx+zp17Bj46XzA38q2LGbFSUgksLC1lIUflRYPd+GI5kS7feYl29CxNqp+ZrI2vy9qh88tlum6NcX7mc7S2Jio8Nh+sjzdUhWysCQGclQQbW0IGl+FDcnDyxTssgMQnsBmFxnUkgcdNCR7VqpW/GuM7GizBsoBBDCxIFwbg24VPdbqHhV4x3z1+xj8wnBxkjhl3eMgtIykcLZL3Hqad2futh4fhjW546AX9BUsBSqkKogxgi1ha1rcrVD43dSGU3ZVJHDMga3vU3QoCGGxnAsGS34CLel64cVikwb3aQNIR8IsoAPM3Ph8qs9c82Bjc3dEYjmygn3IqK5TccVvD9zK4fJV9nbRknmzxqcpBUudL3I+Ef3Rr3V3bYwfVx5mJIvYlRqCeB9/mRVgUW4UmRAwIYXB0INaKqSrcc8+5J5j3KRF7u7UM8RLfEjFD42AIPqCKk2NcmB2akBfq72cgkE3AIFtPan2at6d+xeZ174NJNNvAGamWNGxoqlNQqFHQoAqUrUVCgHVenA1cwNLV6A6QaMGmVelhqAcoUkNR3oA6FC9HQBUKOhQBUKOhQBUKOhQBUKOhQBUKOhQBUKOhQBUKFETQB3oiaItSS1AKJpDNSWem2egFM9Nk0RoUAVCjoUAVCjoUAVCjoUAVCjoUAA1LD0ihQDwelhq51pYoB8NR5qaFKoBy9HemxShQCr0L0QoUAd6F6KgaAO9C9FQoA70V6KioBV6LNSTRGgFFqSXpBpJoBRkpBekmioAE0VHQoAqFHQoAqFHQoD//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_tradnl"/>
          </a:p>
        </p:txBody>
      </p:sp>
      <p:pic>
        <p:nvPicPr>
          <p:cNvPr id="1030" name="Picture 6" descr="https://encrypted-tbn1.gstatic.com/images?q=tbn:ANd9GcQVVOVa_mnEHMIj0UNd01Z2n6OtGRR7JEnG6-Lvorb3MKE_L0TW"/>
          <p:cNvPicPr>
            <a:picLocks noChangeAspect="1" noChangeArrowheads="1"/>
          </p:cNvPicPr>
          <p:nvPr/>
        </p:nvPicPr>
        <p:blipFill>
          <a:blip r:embed="rId4"/>
          <a:srcRect/>
          <a:stretch>
            <a:fillRect/>
          </a:stretch>
        </p:blipFill>
        <p:spPr bwMode="auto">
          <a:xfrm>
            <a:off x="5715008" y="2000240"/>
            <a:ext cx="2643206" cy="1428760"/>
          </a:xfrm>
          <a:prstGeom prst="rect">
            <a:avLst/>
          </a:prstGeom>
          <a:noFill/>
        </p:spPr>
      </p:pic>
      <p:sp>
        <p:nvSpPr>
          <p:cNvPr id="11" name="10 Rectángulo"/>
          <p:cNvSpPr/>
          <p:nvPr/>
        </p:nvSpPr>
        <p:spPr>
          <a:xfrm>
            <a:off x="6072198" y="3857628"/>
            <a:ext cx="221457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COMITÉ DE CONVIVENCIA</a:t>
            </a:r>
            <a:endParaRPr lang="es-ES_tradnl" dirty="0"/>
          </a:p>
        </p:txBody>
      </p:sp>
      <p:pic>
        <p:nvPicPr>
          <p:cNvPr id="12" name="il_fi" descr="http://tulum.gob.mx/inicio/images/embelleciendo-tulum.JPG"/>
          <p:cNvPicPr/>
          <p:nvPr/>
        </p:nvPicPr>
        <p:blipFill>
          <a:blip r:embed="rId5" cstate="print"/>
          <a:srcRect/>
          <a:stretch>
            <a:fillRect/>
          </a:stretch>
        </p:blipFill>
        <p:spPr bwMode="auto">
          <a:xfrm>
            <a:off x="2000232" y="4857760"/>
            <a:ext cx="2173288" cy="1409700"/>
          </a:xfrm>
          <a:prstGeom prst="rect">
            <a:avLst/>
          </a:prstGeom>
          <a:noFill/>
          <a:ln w="9525">
            <a:noFill/>
            <a:miter lim="800000"/>
            <a:headEnd/>
            <a:tailEnd/>
          </a:ln>
        </p:spPr>
      </p:pic>
      <p:sp>
        <p:nvSpPr>
          <p:cNvPr id="13" name="12 Rectángulo"/>
          <p:cNvSpPr/>
          <p:nvPr/>
        </p:nvSpPr>
        <p:spPr>
          <a:xfrm>
            <a:off x="4643438" y="5214950"/>
            <a:ext cx="342902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COMITÉ DE ORNAMENTACION Y EMBELLECIMIENTO DE LA PLANTA FISICA</a:t>
            </a:r>
            <a:endParaRPr lang="es-ES_tradnl"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2D050"/>
          </a:solidFill>
        </p:spPr>
        <p:txBody>
          <a:bodyPr>
            <a:normAutofit fontScale="90000"/>
          </a:bodyPr>
          <a:lstStyle/>
          <a:p>
            <a:r>
              <a:rPr lang="es-ES_tradnl" dirty="0" smtClean="0"/>
              <a:t>LA INSTITUCION QUE TODOS SOÑAMOS</a:t>
            </a:r>
            <a:endParaRPr lang="es-ES_tradnl" dirty="0"/>
          </a:p>
        </p:txBody>
      </p:sp>
      <p:sp>
        <p:nvSpPr>
          <p:cNvPr id="3" name="2 Marcador de contenido"/>
          <p:cNvSpPr>
            <a:spLocks noGrp="1"/>
          </p:cNvSpPr>
          <p:nvPr>
            <p:ph idx="1"/>
          </p:nvPr>
        </p:nvSpPr>
        <p:spPr/>
        <p:txBody>
          <a:bodyPr/>
          <a:lstStyle/>
          <a:p>
            <a:endParaRPr lang="es-ES_trad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99720"/>
            <a:ext cx="8208912" cy="4493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smtClean="0"/>
              <a:t>¿PARA QUE EXISTIMOS?</a:t>
            </a:r>
            <a:endParaRPr lang="es-ES_tradnl" dirty="0"/>
          </a:p>
        </p:txBody>
      </p:sp>
      <p:pic>
        <p:nvPicPr>
          <p:cNvPr id="4" name="3 Marcador de contenido"/>
          <p:cNvPicPr>
            <a:picLocks noGrp="1"/>
          </p:cNvPicPr>
          <p:nvPr>
            <p:ph idx="1"/>
          </p:nvPr>
        </p:nvPicPr>
        <p:blipFill>
          <a:blip r:embed="rId2"/>
          <a:srcRect/>
          <a:stretch>
            <a:fillRect/>
          </a:stretch>
        </p:blipFill>
        <p:spPr>
          <a:xfrm>
            <a:off x="1794283" y="1600200"/>
            <a:ext cx="5555434"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es-CO" dirty="0" smtClean="0"/>
              <a:t>EL GOBIERNO ESCOLAR ESTÁ CONFORMADO POR:</a:t>
            </a:r>
            <a:endParaRPr lang="es-CO" dirty="0"/>
          </a:p>
        </p:txBody>
      </p:sp>
      <p:pic>
        <p:nvPicPr>
          <p:cNvPr id="4" name="3 Marcador de contenido"/>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988840"/>
            <a:ext cx="8064896" cy="4096866"/>
          </a:xfrm>
          <a:prstGeom prst="rect">
            <a:avLst/>
          </a:prstGeom>
          <a:noFill/>
          <a:ln>
            <a:noFill/>
          </a:ln>
        </p:spPr>
      </p:pic>
    </p:spTree>
    <p:extLst>
      <p:ext uri="{BB962C8B-B14F-4D97-AF65-F5344CB8AC3E}">
        <p14:creationId xmlns:p14="http://schemas.microsoft.com/office/powerpoint/2010/main" val="24153480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smtClean="0"/>
              <a:t>LA DEMOCRACIA EJERCIDA POR NUESTROS ESTUDIANTES</a:t>
            </a:r>
            <a:endParaRPr lang="es-ES_tradnl" dirty="0"/>
          </a:p>
        </p:txBody>
      </p:sp>
      <p:pic>
        <p:nvPicPr>
          <p:cNvPr id="4" name="3 Marcador de contenido"/>
          <p:cNvPicPr>
            <a:picLocks noGrp="1"/>
          </p:cNvPicPr>
          <p:nvPr>
            <p:ph idx="1"/>
          </p:nvPr>
        </p:nvPicPr>
        <p:blipFill>
          <a:blip r:embed="rId2"/>
          <a:srcRect/>
          <a:stretch>
            <a:fillRect/>
          </a:stretch>
        </p:blipFill>
        <p:spPr bwMode="auto">
          <a:xfrm>
            <a:off x="539552" y="2000240"/>
            <a:ext cx="2880320" cy="3084944"/>
          </a:xfrm>
          <a:prstGeom prst="rect">
            <a:avLst/>
          </a:prstGeom>
          <a:noFill/>
          <a:ln w="9525">
            <a:noFill/>
            <a:miter lim="800000"/>
            <a:headEnd/>
            <a:tailEnd/>
          </a:ln>
        </p:spPr>
      </p:pic>
      <p:pic>
        <p:nvPicPr>
          <p:cNvPr id="6" name="5 Imagen"/>
          <p:cNvPicPr/>
          <p:nvPr/>
        </p:nvPicPr>
        <p:blipFill>
          <a:blip r:embed="rId3"/>
          <a:srcRect/>
          <a:stretch>
            <a:fillRect/>
          </a:stretch>
        </p:blipFill>
        <p:spPr bwMode="auto">
          <a:xfrm>
            <a:off x="4283968" y="2204864"/>
            <a:ext cx="4248472" cy="36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es-ES_tradnl" dirty="0"/>
              <a:t>LA DEMOCRACIA EJERCIDA POR NUESTROS ESTUDIANTES</a:t>
            </a:r>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41662" y="1600200"/>
            <a:ext cx="8060676" cy="4525963"/>
          </a:xfrm>
          <a:prstGeom prst="rect">
            <a:avLst/>
          </a:prstGeom>
          <a:noFill/>
          <a:ln>
            <a:noFill/>
          </a:ln>
        </p:spPr>
      </p:pic>
    </p:spTree>
    <p:extLst>
      <p:ext uri="{BB962C8B-B14F-4D97-AF65-F5344CB8AC3E}">
        <p14:creationId xmlns:p14="http://schemas.microsoft.com/office/powerpoint/2010/main" val="21461991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DEMOCRACIA EJERCIDA POR NUESTROS ESTUDIANTES</a:t>
            </a:r>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44913" y="1600200"/>
            <a:ext cx="7454173" cy="4525963"/>
          </a:xfrm>
          <a:prstGeom prst="rect">
            <a:avLst/>
          </a:prstGeom>
          <a:noFill/>
          <a:ln>
            <a:noFill/>
          </a:ln>
        </p:spPr>
      </p:pic>
    </p:spTree>
    <p:extLst>
      <p:ext uri="{BB962C8B-B14F-4D97-AF65-F5344CB8AC3E}">
        <p14:creationId xmlns:p14="http://schemas.microsoft.com/office/powerpoint/2010/main" val="42524411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DEMOCRACIA EJERCIDA POR NUESTROS ESTUDIANTES</a:t>
            </a:r>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70428" y="1639341"/>
            <a:ext cx="7803143" cy="4525963"/>
          </a:xfrm>
          <a:prstGeom prst="rect">
            <a:avLst/>
          </a:prstGeom>
          <a:noFill/>
          <a:ln>
            <a:noFill/>
          </a:ln>
        </p:spPr>
      </p:pic>
    </p:spTree>
    <p:extLst>
      <p:ext uri="{BB962C8B-B14F-4D97-AF65-F5344CB8AC3E}">
        <p14:creationId xmlns:p14="http://schemas.microsoft.com/office/powerpoint/2010/main" val="19228402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DEMOCRACIA EJERCIDA POR NUESTROS ESTUDIANTES</a:t>
            </a:r>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639341"/>
            <a:ext cx="7002922" cy="4525963"/>
          </a:xfrm>
          <a:prstGeom prst="rect">
            <a:avLst/>
          </a:prstGeom>
          <a:noFill/>
          <a:ln>
            <a:noFill/>
          </a:ln>
        </p:spPr>
      </p:pic>
    </p:spTree>
    <p:extLst>
      <p:ext uri="{BB962C8B-B14F-4D97-AF65-F5344CB8AC3E}">
        <p14:creationId xmlns:p14="http://schemas.microsoft.com/office/powerpoint/2010/main" val="14351613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DEMOCRACIA EJERCIDA POR NUESTROS ESTUDIANTES</a:t>
            </a:r>
          </a:p>
        </p:txBody>
      </p:sp>
      <p:sp>
        <p:nvSpPr>
          <p:cNvPr id="3" name="2 Marcador de contenido"/>
          <p:cNvSpPr>
            <a:spLocks noGrp="1"/>
          </p:cNvSpPr>
          <p:nvPr>
            <p:ph idx="1"/>
          </p:nvPr>
        </p:nvSpPr>
        <p:spPr/>
        <p:txBody>
          <a:bodyPr/>
          <a:lstStyle/>
          <a:p>
            <a:endParaRPr lang="es-ES_trad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628800"/>
            <a:ext cx="7153636" cy="4221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46884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DEMOCRACIA EJERCIDA POR NUESTROS ESTUDIANTES</a:t>
            </a:r>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811699"/>
            <a:ext cx="8229600" cy="4102964"/>
          </a:xfrm>
          <a:prstGeom prst="rect">
            <a:avLst/>
          </a:prstGeom>
          <a:noFill/>
          <a:ln>
            <a:noFill/>
          </a:ln>
        </p:spPr>
      </p:pic>
    </p:spTree>
    <p:extLst>
      <p:ext uri="{BB962C8B-B14F-4D97-AF65-F5344CB8AC3E}">
        <p14:creationId xmlns:p14="http://schemas.microsoft.com/office/powerpoint/2010/main" val="26031669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DEMOCRACIA EJERCIDA POR NUESTROS ESTUDIANTES</a:t>
            </a:r>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25583" y="1600200"/>
            <a:ext cx="6892834" cy="4525963"/>
          </a:xfrm>
          <a:prstGeom prst="rect">
            <a:avLst/>
          </a:prstGeom>
          <a:noFill/>
          <a:ln>
            <a:noFill/>
          </a:ln>
        </p:spPr>
      </p:pic>
    </p:spTree>
    <p:extLst>
      <p:ext uri="{BB962C8B-B14F-4D97-AF65-F5344CB8AC3E}">
        <p14:creationId xmlns:p14="http://schemas.microsoft.com/office/powerpoint/2010/main" val="32371720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DEMOCRACIA EJERCIDA POR NUESTROS ESTUDIANTES</a:t>
            </a:r>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1484784"/>
            <a:ext cx="6552727" cy="4641379"/>
          </a:xfrm>
          <a:prstGeom prst="rect">
            <a:avLst/>
          </a:prstGeom>
          <a:noFill/>
          <a:ln>
            <a:noFill/>
          </a:ln>
        </p:spPr>
      </p:pic>
    </p:spTree>
    <p:extLst>
      <p:ext uri="{BB962C8B-B14F-4D97-AF65-F5344CB8AC3E}">
        <p14:creationId xmlns:p14="http://schemas.microsoft.com/office/powerpoint/2010/main" val="24774612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DEMOCRACIA EJERCIDA POR NUESTROS ESTUDIANTES</a:t>
            </a:r>
          </a:p>
        </p:txBody>
      </p:sp>
      <p:pic>
        <p:nvPicPr>
          <p:cNvPr id="4" name="3 Marcador de contenido"/>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1628800"/>
            <a:ext cx="5616624" cy="4464496"/>
          </a:xfrm>
          <a:prstGeom prst="rect">
            <a:avLst/>
          </a:prstGeom>
          <a:noFill/>
          <a:ln>
            <a:noFill/>
          </a:ln>
        </p:spPr>
      </p:pic>
    </p:spTree>
    <p:extLst>
      <p:ext uri="{BB962C8B-B14F-4D97-AF65-F5344CB8AC3E}">
        <p14:creationId xmlns:p14="http://schemas.microsoft.com/office/powerpoint/2010/main" val="3809799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es-CO" dirty="0" smtClean="0"/>
              <a:t>RECTOR O RECTORA</a:t>
            </a:r>
            <a:endParaRPr lang="es-CO" dirty="0"/>
          </a:p>
        </p:txBody>
      </p:sp>
      <p:sp>
        <p:nvSpPr>
          <p:cNvPr id="3" name="2 Marcador de contenido"/>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marL="0" indent="0">
              <a:buNone/>
            </a:pPr>
            <a:endParaRPr lang="es-CO" dirty="0" smtClean="0"/>
          </a:p>
          <a:p>
            <a:pPr marL="0" indent="0">
              <a:buNone/>
            </a:pPr>
            <a:endParaRPr lang="es-CO" dirty="0"/>
          </a:p>
          <a:p>
            <a:pPr marL="0" indent="0">
              <a:buNone/>
            </a:pPr>
            <a:endParaRPr lang="es-CO" dirty="0" smtClean="0"/>
          </a:p>
          <a:p>
            <a:pPr marL="0" indent="0">
              <a:buNone/>
            </a:pPr>
            <a:endParaRPr lang="es-CO" dirty="0"/>
          </a:p>
          <a:p>
            <a:pPr marL="0" indent="0">
              <a:buNone/>
            </a:pPr>
            <a:r>
              <a:rPr lang="es-ES" dirty="0"/>
              <a:t>Como representante del establecimiento ante las autoridades educativas y ejecutor de las decisiones del G</a:t>
            </a:r>
            <a:r>
              <a:rPr lang="es-ES" dirty="0" smtClean="0"/>
              <a:t>obierno </a:t>
            </a:r>
            <a:r>
              <a:rPr lang="es-ES" dirty="0"/>
              <a:t>E</a:t>
            </a:r>
            <a:r>
              <a:rPr lang="es-ES" dirty="0" smtClean="0"/>
              <a:t>scolar</a:t>
            </a:r>
            <a:r>
              <a:rPr lang="es-ES" dirty="0"/>
              <a:t>.(DECRETO 1860 artículo 20, numeral 2)</a:t>
            </a:r>
            <a:endParaRPr lang="es-CO" dirty="0"/>
          </a:p>
          <a:p>
            <a:pPr marL="0" indent="0">
              <a:buNone/>
            </a:pPr>
            <a:endParaRPr lang="es-CO"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556792"/>
            <a:ext cx="2169393" cy="1893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65680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a:t>LA DEMOCRACIA EJERCIDA POR NUESTROS ESTUDIANTES</a:t>
            </a:r>
          </a:p>
        </p:txBody>
      </p:sp>
      <p:pic>
        <p:nvPicPr>
          <p:cNvPr id="4" name="3 Marcador de contenido"/>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5902" y="1600200"/>
            <a:ext cx="6852195" cy="4525963"/>
          </a:xfrm>
          <a:prstGeom prst="rect">
            <a:avLst/>
          </a:prstGeom>
          <a:noFill/>
          <a:ln>
            <a:noFill/>
          </a:ln>
        </p:spPr>
      </p:pic>
    </p:spTree>
    <p:extLst>
      <p:ext uri="{BB962C8B-B14F-4D97-AF65-F5344CB8AC3E}">
        <p14:creationId xmlns:p14="http://schemas.microsoft.com/office/powerpoint/2010/main" val="38078281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dirty="0" smtClean="0"/>
              <a:t>¿QUE ES DEMOCRACIA EN LAS INSTITUCIONES EDUCATIVAS?</a:t>
            </a:r>
            <a:endParaRPr lang="es-ES_tradnl" dirty="0"/>
          </a:p>
        </p:txBody>
      </p:sp>
      <p:sp>
        <p:nvSpPr>
          <p:cNvPr id="3" name="2 Marcador de contenido"/>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lnSpcReduction="10000"/>
          </a:bodyPr>
          <a:lstStyle/>
          <a:p>
            <a:pPr marL="0" indent="0">
              <a:buNone/>
            </a:pPr>
            <a:r>
              <a:rPr lang="es-ES_tradnl" sz="4400" dirty="0" smtClean="0"/>
              <a:t>La democracia escolar   es la participación de la comunidad educativa en la acción organizativa y administrativa por medio del voto y del control que ejerce sobre lo actuado. </a:t>
            </a:r>
          </a:p>
          <a:p>
            <a:pPr>
              <a:buNone/>
            </a:pPr>
            <a:r>
              <a:rPr lang="es-ES_tradnl" sz="4400" dirty="0" smtClean="0"/>
              <a:t> </a:t>
            </a:r>
          </a:p>
          <a:p>
            <a:endParaRPr lang="es-ES_tradnl"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s-ES_tradnl" sz="4000" dirty="0" smtClean="0"/>
              <a:t>¿PARA QUÉ LA DEMOCRACIA EN LAS INSTITUCIONES EDUCATIVAS?</a:t>
            </a:r>
            <a:endParaRPr lang="es-ES_tradnl" sz="4000" dirty="0"/>
          </a:p>
        </p:txBody>
      </p:sp>
      <p:sp>
        <p:nvSpPr>
          <p:cNvPr id="3" name="2 Marcador de contenido"/>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lnSpcReduction="10000"/>
          </a:bodyPr>
          <a:lstStyle/>
          <a:p>
            <a:pPr>
              <a:buNone/>
            </a:pPr>
            <a:r>
              <a:rPr lang="es-ES_tradnl" sz="4400" dirty="0" smtClean="0"/>
              <a:t> La democracia  es un modo de vivir basado en el respeto a la dignidad humana, la libertad y los derechos de todos y cada uno de los miembros de la comunidad educativa, para lograr el progreso y bienestar de todos</a:t>
            </a:r>
            <a:r>
              <a:rPr lang="es-ES_tradnl" dirty="0" smtClean="0"/>
              <a:t>.</a:t>
            </a:r>
            <a:endParaRPr lang="es-ES_tradn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es-CO" dirty="0" smtClean="0"/>
              <a:t>FUNCIONES</a:t>
            </a:r>
            <a:endParaRPr lang="es-CO" dirty="0"/>
          </a:p>
        </p:txBody>
      </p:sp>
      <p:sp>
        <p:nvSpPr>
          <p:cNvPr id="3" name="2 Marcador de contenido"/>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Autofit/>
          </a:bodyPr>
          <a:lstStyle/>
          <a:p>
            <a:pPr lvl="0"/>
            <a:r>
              <a:rPr lang="es-ES" dirty="0"/>
              <a:t>Orientar la ejecución del proyecto educativo institucional y aplicar las decisiones del gobierno escolar;</a:t>
            </a:r>
            <a:endParaRPr lang="es-CO" dirty="0"/>
          </a:p>
          <a:p>
            <a:pPr lvl="0"/>
            <a:r>
              <a:rPr lang="es-ES" dirty="0"/>
              <a:t>Velar por el cumplimiento de las funciones docentes y el oportuno aprovisionamiento de los recursos necesarios para el efecto;</a:t>
            </a:r>
            <a:endParaRPr lang="es-CO" dirty="0"/>
          </a:p>
          <a:p>
            <a:pPr lvl="0"/>
            <a:r>
              <a:rPr lang="es-ES" dirty="0"/>
              <a:t>Promover el proceso continuo de mejoramiento de la calidad de la educación en el establecimiento</a:t>
            </a:r>
            <a:r>
              <a:rPr lang="es-ES" dirty="0" smtClean="0"/>
              <a:t>;</a:t>
            </a:r>
            <a:endParaRPr lang="es-CO" dirty="0"/>
          </a:p>
        </p:txBody>
      </p:sp>
    </p:spTree>
    <p:extLst>
      <p:ext uri="{BB962C8B-B14F-4D97-AF65-F5344CB8AC3E}">
        <p14:creationId xmlns:p14="http://schemas.microsoft.com/office/powerpoint/2010/main" val="4217206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5256584"/>
          </a:xfrm>
        </p:spPr>
        <p:style>
          <a:lnRef idx="1">
            <a:schemeClr val="accent3"/>
          </a:lnRef>
          <a:fillRef idx="2">
            <a:schemeClr val="accent3"/>
          </a:fillRef>
          <a:effectRef idx="1">
            <a:schemeClr val="accent3"/>
          </a:effectRef>
          <a:fontRef idx="minor">
            <a:schemeClr val="dk1"/>
          </a:fontRef>
        </p:style>
        <p:txBody>
          <a:bodyPr>
            <a:normAutofit fontScale="90000"/>
          </a:bodyPr>
          <a:lstStyle/>
          <a:p>
            <a:pPr lvl="0" algn="l"/>
            <a:r>
              <a:rPr lang="es-ES" dirty="0"/>
              <a:t>Mantener activas las relaciones con </a:t>
            </a:r>
            <a:r>
              <a:rPr lang="es-ES" dirty="0" smtClean="0"/>
              <a:t>las</a:t>
            </a:r>
            <a:br>
              <a:rPr lang="es-ES" dirty="0" smtClean="0"/>
            </a:br>
            <a:r>
              <a:rPr lang="es-ES" dirty="0" smtClean="0"/>
              <a:t>autoridades </a:t>
            </a:r>
            <a:r>
              <a:rPr lang="es-ES" dirty="0"/>
              <a:t>educativas, con los patrocinadores o auspiciadores de la institución y con la comunidad local, para el continuo progreso académico de la institución y el mejoramiento de la vida comunitaria;</a:t>
            </a:r>
            <a:r>
              <a:rPr lang="es-CO" dirty="0"/>
              <a:t/>
            </a:r>
            <a:br>
              <a:rPr lang="es-CO" dirty="0"/>
            </a:br>
            <a:endParaRPr lang="es-CO" dirty="0"/>
          </a:p>
        </p:txBody>
      </p:sp>
    </p:spTree>
    <p:extLst>
      <p:ext uri="{BB962C8B-B14F-4D97-AF65-F5344CB8AC3E}">
        <p14:creationId xmlns:p14="http://schemas.microsoft.com/office/powerpoint/2010/main" val="3342184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5544616"/>
          </a:xfrm>
        </p:spPr>
        <p:style>
          <a:lnRef idx="1">
            <a:schemeClr val="accent3"/>
          </a:lnRef>
          <a:fillRef idx="2">
            <a:schemeClr val="accent3"/>
          </a:fillRef>
          <a:effectRef idx="1">
            <a:schemeClr val="accent3"/>
          </a:effectRef>
          <a:fontRef idx="minor">
            <a:schemeClr val="dk1"/>
          </a:fontRef>
        </p:style>
        <p:txBody>
          <a:bodyPr>
            <a:normAutofit fontScale="90000"/>
          </a:bodyPr>
          <a:lstStyle/>
          <a:p>
            <a:pPr lvl="0" algn="l"/>
            <a:r>
              <a:rPr lang="es-ES" dirty="0" smtClean="0"/>
              <a:t/>
            </a:r>
            <a:br>
              <a:rPr lang="es-ES" dirty="0" smtClean="0"/>
            </a:br>
            <a:r>
              <a:rPr lang="es-ES" dirty="0" smtClean="0"/>
              <a:t>Orientar </a:t>
            </a:r>
            <a:r>
              <a:rPr lang="es-ES" dirty="0"/>
              <a:t>el proceso educativo con la asistencia del Consejo Académico;</a:t>
            </a:r>
            <a:r>
              <a:rPr lang="es-CO" dirty="0"/>
              <a:t/>
            </a:r>
            <a:br>
              <a:rPr lang="es-CO" dirty="0"/>
            </a:br>
            <a:r>
              <a:rPr lang="es-ES" dirty="0"/>
              <a:t>Ejercer las funciones disciplinarias que le atribuyan la ley, los reglamentos y el manual de convivencia;</a:t>
            </a:r>
            <a:r>
              <a:rPr lang="es-CO" dirty="0"/>
              <a:t/>
            </a:r>
            <a:br>
              <a:rPr lang="es-CO" dirty="0"/>
            </a:br>
            <a:r>
              <a:rPr lang="es-ES" dirty="0"/>
              <a:t>Identificar las nuevas tendencias, aspiraciones e influencias para canalizarlas a favor del mejoramiento del proyecto educativo institucional;</a:t>
            </a:r>
            <a:r>
              <a:rPr lang="es-CO" dirty="0"/>
              <a:t/>
            </a:r>
            <a:br>
              <a:rPr lang="es-CO" dirty="0"/>
            </a:br>
            <a:endParaRPr lang="es-CO" dirty="0"/>
          </a:p>
        </p:txBody>
      </p:sp>
    </p:spTree>
    <p:extLst>
      <p:ext uri="{BB962C8B-B14F-4D97-AF65-F5344CB8AC3E}">
        <p14:creationId xmlns:p14="http://schemas.microsoft.com/office/powerpoint/2010/main" val="32233719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561662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l"/>
            <a:r>
              <a:rPr lang="es-ES" dirty="0"/>
              <a:t>Establecer canales de comunicación entre los diferentes estamentos de la comunidad educativa</a:t>
            </a:r>
            <a:r>
              <a:rPr lang="es-ES" dirty="0" smtClean="0"/>
              <a:t>;</a:t>
            </a:r>
            <a:br>
              <a:rPr lang="es-ES" dirty="0" smtClean="0"/>
            </a:br>
            <a:r>
              <a:rPr lang="es-ES" dirty="0" smtClean="0"/>
              <a:t/>
            </a:r>
            <a:br>
              <a:rPr lang="es-ES" dirty="0" smtClean="0"/>
            </a:br>
            <a:r>
              <a:rPr lang="es-ES" dirty="0"/>
              <a:t>Promover actividades de beneficio social que vinculen al establecimiento con la comunidad local;</a:t>
            </a:r>
            <a:r>
              <a:rPr lang="es-CO" dirty="0"/>
              <a:t/>
            </a:r>
            <a:br>
              <a:rPr lang="es-CO" dirty="0"/>
            </a:br>
            <a:r>
              <a:rPr lang="es-CO" dirty="0"/>
              <a:t/>
            </a:r>
            <a:br>
              <a:rPr lang="es-CO" dirty="0"/>
            </a:br>
            <a:endParaRPr lang="es-CO" dirty="0"/>
          </a:p>
        </p:txBody>
      </p:sp>
    </p:spTree>
    <p:extLst>
      <p:ext uri="{BB962C8B-B14F-4D97-AF65-F5344CB8AC3E}">
        <p14:creationId xmlns:p14="http://schemas.microsoft.com/office/powerpoint/2010/main" val="1403848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908720"/>
            <a:ext cx="7931224" cy="525658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l"/>
            <a:r>
              <a:rPr lang="es-ES" sz="4000" dirty="0" smtClean="0"/>
              <a:t/>
            </a:r>
            <a:br>
              <a:rPr lang="es-ES" sz="4000" dirty="0" smtClean="0"/>
            </a:br>
            <a:r>
              <a:rPr lang="es-ES" sz="4000" dirty="0"/>
              <a:t/>
            </a:r>
            <a:br>
              <a:rPr lang="es-ES" sz="4000" dirty="0"/>
            </a:br>
            <a:r>
              <a:rPr lang="es-ES" sz="3600" dirty="0" smtClean="0"/>
              <a:t>Aplicar </a:t>
            </a:r>
            <a:r>
              <a:rPr lang="es-ES" sz="3600" dirty="0"/>
              <a:t>las disposiciones que se expidan por parte del Estado, atinentes a la prestación del servicio público educativo</a:t>
            </a:r>
            <a:r>
              <a:rPr lang="es-ES" sz="3600" dirty="0" smtClean="0"/>
              <a:t>,</a:t>
            </a:r>
            <a:br>
              <a:rPr lang="es-ES" sz="3600" dirty="0" smtClean="0"/>
            </a:br>
            <a:r>
              <a:rPr lang="es-ES" sz="3600" dirty="0"/>
              <a:t>Establecer canales de comunicación entre los diferentes estamentos de la comunidad educativa;</a:t>
            </a:r>
            <a:r>
              <a:rPr lang="es-CO" sz="3600" dirty="0"/>
              <a:t/>
            </a:r>
            <a:br>
              <a:rPr lang="es-CO" sz="3600" dirty="0"/>
            </a:br>
            <a:r>
              <a:rPr lang="es-ES" sz="3600" dirty="0" smtClean="0"/>
              <a:t> </a:t>
            </a:r>
            <a:r>
              <a:rPr lang="es-ES" sz="3600" dirty="0"/>
              <a:t>y</a:t>
            </a:r>
            <a:r>
              <a:rPr lang="es-CO" sz="3600" dirty="0"/>
              <a:t/>
            </a:r>
            <a:br>
              <a:rPr lang="es-CO" sz="3600" dirty="0"/>
            </a:br>
            <a:r>
              <a:rPr lang="es-ES" sz="3600" dirty="0"/>
              <a:t>Las demás funciones afines o complementarias con las anteriores que le atribuya el proyecto educativo institucional.</a:t>
            </a:r>
            <a:r>
              <a:rPr lang="es-CO" sz="3600" dirty="0"/>
              <a:t/>
            </a:r>
            <a:br>
              <a:rPr lang="es-CO" sz="3600" dirty="0"/>
            </a:br>
            <a:r>
              <a:rPr lang="es-CO" dirty="0"/>
              <a:t/>
            </a:r>
            <a:br>
              <a:rPr lang="es-CO" dirty="0"/>
            </a:br>
            <a:endParaRPr lang="es-CO" dirty="0"/>
          </a:p>
        </p:txBody>
      </p:sp>
    </p:spTree>
    <p:extLst>
      <p:ext uri="{BB962C8B-B14F-4D97-AF65-F5344CB8AC3E}">
        <p14:creationId xmlns:p14="http://schemas.microsoft.com/office/powerpoint/2010/main" val="4266582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512</TotalTime>
  <Words>1056</Words>
  <Application>Microsoft Office PowerPoint</Application>
  <PresentationFormat>Presentación en pantalla (4:3)</PresentationFormat>
  <Paragraphs>79</Paragraphs>
  <Slides>42</Slides>
  <Notes>1</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Tema de Office</vt:lpstr>
      <vt:lpstr>EL GOBIERNO ESCOLAR</vt:lpstr>
      <vt:lpstr>LA COMUNIDAD EDUCATIVA SOMOS</vt:lpstr>
      <vt:lpstr>EL GOBIERNO ESCOLAR ESTÁ CONFORMADO POR:</vt:lpstr>
      <vt:lpstr>RECTOR O RECTORA</vt:lpstr>
      <vt:lpstr>FUNCIONES</vt:lpstr>
      <vt:lpstr>Mantener activas las relaciones con las autoridades educativas, con los patrocinadores o auspiciadores de la institución y con la comunidad local, para el continuo progreso académico de la institución y el mejoramiento de la vida comunitaria; </vt:lpstr>
      <vt:lpstr> Orientar el proceso educativo con la asistencia del Consejo Académico; Ejercer las funciones disciplinarias que le atribuyan la ley, los reglamentos y el manual de convivencia; Identificar las nuevas tendencias, aspiraciones e influencias para canalizarlas a favor del mejoramiento del proyecto educativo institucional; </vt:lpstr>
      <vt:lpstr>Establecer canales de comunicación entre los diferentes estamentos de la comunidad educativa;  Promover actividades de beneficio social que vinculen al establecimiento con la comunidad local;  </vt:lpstr>
      <vt:lpstr>  Aplicar las disposiciones que se expidan por parte del Estado, atinentes a la prestación del servicio público educativo, Establecer canales de comunicación entre los diferentes estamentos de la comunidad educativa;  y Las demás funciones afines o complementarias con las anteriores que le atribuya el proyecto educativo institucional.  </vt:lpstr>
      <vt:lpstr>CONSEJO DIRECTIVO</vt:lpstr>
      <vt:lpstr>EL CONSEJO DIRECTIVO ESTA INTEGRADO POR:</vt:lpstr>
      <vt:lpstr>Dos representantes de los padres de familia elegidos por el Consejo  de Padres de Familia. ( Decreto 1286 del 27 de Abril de 2005, Artículo 8) Un Representante de los estudiantes, elegido por el Consejo de Estudiantes, entre los alumnos que se encuentren cursando  el último grado de educación ofrecido por la institución.</vt:lpstr>
      <vt:lpstr> Un Representante de los ex -alumnos, elegido por el Consejo Directivo, de ternas presentadas por las organizaciones  que aglutinen la mayoría de ellos o en su defecto, por quien haya ejercido en el año  inmediatamente anterior el cargo de representante de los estudiantes.  Un Representante de los sectores productivos, organizados en el ámbito  local o subsidiariamente de las entidades  que auspicien o patrocinen el funcionamiento del establecimiento educativo.  El Representante será escogido por el Consejo Directivo, de candidatos propuestos de las respectivas organizaciones. </vt:lpstr>
      <vt:lpstr>Dentro de los primeros sesenta días  calendario siguiente al de la iniciación de clases de cada periodo lectivo anual, deberá quedar integrado el Consejo Directivo y  entrar en ejercicio de sus funciones. Con tal fin el rector convocará con la  debida  anticipación, a los diferentes estamentos, para efectuar las elecciones correspondientes. </vt:lpstr>
      <vt:lpstr> FUNCIONES DEL CONSEJO DIRECTIVO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FUNCIONES DEL CONSEJO ACADÉMICO</vt:lpstr>
      <vt:lpstr>Presentación de PowerPoint</vt:lpstr>
      <vt:lpstr>ELECCION DE REPRESENTANTES DE LOS PADRES DE FAMILIA DE CADA CURSO PARA LA ASAMBLEA GENERAL DE DELEGADOS </vt:lpstr>
      <vt:lpstr>LOS PADRES DE FAMILIA INTEGRAN:</vt:lpstr>
      <vt:lpstr>LA INSTITUCION QUE TODOS SOÑAMOS</vt:lpstr>
      <vt:lpstr>¿PARA QUE EXISTIMOS?</vt:lpstr>
      <vt:lpstr>LA DEMOCRACIA EJERCIDA POR NUESTROS ESTUDIANTES</vt:lpstr>
      <vt:lpstr>LA DEMOCRACIA EJERCIDA POR NUESTROS ESTUDIANTES</vt:lpstr>
      <vt:lpstr>LA DEMOCRACIA EJERCIDA POR NUESTROS ESTUDIANTES</vt:lpstr>
      <vt:lpstr>LA DEMOCRACIA EJERCIDA POR NUESTROS ESTUDIANTES</vt:lpstr>
      <vt:lpstr>LA DEMOCRACIA EJERCIDA POR NUESTROS ESTUDIANTES</vt:lpstr>
      <vt:lpstr>LA DEMOCRACIA EJERCIDA POR NUESTROS ESTUDIANTES</vt:lpstr>
      <vt:lpstr>LA DEMOCRACIA EJERCIDA POR NUESTROS ESTUDIANTES</vt:lpstr>
      <vt:lpstr>LA DEMOCRACIA EJERCIDA POR NUESTROS ESTUDIANTES</vt:lpstr>
      <vt:lpstr>LA DEMOCRACIA EJERCIDA POR NUESTROS ESTUDIANTES</vt:lpstr>
      <vt:lpstr>LA DEMOCRACIA EJERCIDA POR NUESTROS ESTUDIANTES</vt:lpstr>
      <vt:lpstr>LA DEMOCRACIA EJERCIDA POR NUESTROS ESTUDIANTES</vt:lpstr>
      <vt:lpstr>¿QUE ES DEMOCRACIA EN LAS INSTITUCIONES EDUCATIVAS?</vt:lpstr>
      <vt:lpstr>¿PARA QUÉ LA DEMOCRACIA EN LAS INSTITUCIONES EDUCATIVAS?</vt:lpstr>
    </vt:vector>
  </TitlesOfParts>
  <Company>Windows uE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ELECCION DE REPRESENTANTES DE LOS PADRES DE FAMILIA DE CADA CURSO PARA LA ASAMBLEA GENERAL DE DELEGADOS</dc:title>
  <dc:creator>WinuE</dc:creator>
  <cp:lastModifiedBy>ESTUDIANTES</cp:lastModifiedBy>
  <cp:revision>37</cp:revision>
  <dcterms:created xsi:type="dcterms:W3CDTF">2013-01-24T18:55:52Z</dcterms:created>
  <dcterms:modified xsi:type="dcterms:W3CDTF">2018-09-13T05:19:08Z</dcterms:modified>
</cp:coreProperties>
</file>