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5"/>
  </p:handoutMasterIdLst>
  <p:sldIdLst>
    <p:sldId id="260" r:id="rId2"/>
    <p:sldId id="262" r:id="rId3"/>
    <p:sldId id="261" r:id="rId4"/>
    <p:sldId id="263" r:id="rId5"/>
    <p:sldId id="268" r:id="rId6"/>
    <p:sldId id="288" r:id="rId7"/>
    <p:sldId id="287" r:id="rId8"/>
    <p:sldId id="291" r:id="rId9"/>
    <p:sldId id="289" r:id="rId10"/>
    <p:sldId id="274" r:id="rId11"/>
    <p:sldId id="292" r:id="rId12"/>
    <p:sldId id="275" r:id="rId13"/>
    <p:sldId id="276" r:id="rId14"/>
    <p:sldId id="277" r:id="rId15"/>
    <p:sldId id="279" r:id="rId16"/>
    <p:sldId id="284" r:id="rId17"/>
    <p:sldId id="285" r:id="rId18"/>
    <p:sldId id="269" r:id="rId19"/>
    <p:sldId id="270" r:id="rId20"/>
    <p:sldId id="271" r:id="rId21"/>
    <p:sldId id="272" r:id="rId22"/>
    <p:sldId id="273" r:id="rId23"/>
    <p:sldId id="298" r:id="rId24"/>
    <p:sldId id="299" r:id="rId25"/>
    <p:sldId id="300" r:id="rId26"/>
    <p:sldId id="301" r:id="rId27"/>
    <p:sldId id="302" r:id="rId28"/>
    <p:sldId id="303" r:id="rId29"/>
    <p:sldId id="294" r:id="rId30"/>
    <p:sldId id="295" r:id="rId31"/>
    <p:sldId id="293" r:id="rId32"/>
    <p:sldId id="296" r:id="rId33"/>
    <p:sldId id="297" r:id="rId34"/>
  </p:sldIdLst>
  <p:sldSz cx="9144000" cy="6858000" type="screen4x3"/>
  <p:notesSz cx="6797675" cy="9928225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82C82-7966-4137-8E0C-2A9B46076A71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F726A-7DCA-4C42-9683-730ABF6A7AD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1766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9937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918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5841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637312" cy="78296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47055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0871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790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833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4310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4385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677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/>
              <a:t>11/05/2018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0069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RSONAL\Desktop\ALCALDIA\PlantillaPPTX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5092" cy="705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251520" y="5517232"/>
            <a:ext cx="5637312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38941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educacion.gov.co/1621/w3-article-345218.html" TargetMode="External"/><Relationship Id="rId2" Type="http://schemas.openxmlformats.org/officeDocument/2006/relationships/hyperlink" Target="http://www.mineducacion.gov.co/autoevaluacio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ombiaaprende.edu.co/html/familia/1597/w3-article-341487.html" TargetMode="External"/><Relationship Id="rId2" Type="http://schemas.openxmlformats.org/officeDocument/2006/relationships/hyperlink" Target="http://aprende.colombiaaprende.edu.co/es/node/9418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ineducacion.gov.co/primerainfancia/1739/article-341880.html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educacion.gov.co/" TargetMode="External"/><Relationship Id="rId2" Type="http://schemas.openxmlformats.org/officeDocument/2006/relationships/hyperlink" Target="http://www.semibague.gov.c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olombiaaprende.edu.co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torreslombana2009@gmail.com" TargetMode="External"/><Relationship Id="rId7" Type="http://schemas.openxmlformats.org/officeDocument/2006/relationships/hyperlink" Target="mailto:almarubio@gmail.com" TargetMode="External"/><Relationship Id="rId2" Type="http://schemas.openxmlformats.org/officeDocument/2006/relationships/hyperlink" Target="mailto:nperea10@hot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trujillocorrea@hotmail.com" TargetMode="External"/><Relationship Id="rId5" Type="http://schemas.openxmlformats.org/officeDocument/2006/relationships/hyperlink" Target="mailto:dennyselopez1813@gmail.com" TargetMode="External"/><Relationship Id="rId4" Type="http://schemas.openxmlformats.org/officeDocument/2006/relationships/hyperlink" Target="mailto:doracamacho56@yahoo.com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800828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658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800" b="1" dirty="0" smtClean="0">
                <a:latin typeface="Arial" pitchFamily="34" charset="0"/>
                <a:cs typeface="Arial" pitchFamily="34" charset="0"/>
              </a:rPr>
              <a:t>P E I </a:t>
            </a:r>
            <a:endParaRPr lang="es-MX" sz="4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Peronal\Pictures\PEI RESIGNIFICACIO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812" y="1639094"/>
            <a:ext cx="5286375" cy="4448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415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576263"/>
          </a:xfrm>
        </p:spPr>
        <p:txBody>
          <a:bodyPr>
            <a:normAutofit/>
          </a:bodyPr>
          <a:lstStyle/>
          <a:p>
            <a:r>
              <a:rPr lang="es-MX" altLang="es-CO" sz="2800" b="1" dirty="0" smtClean="0">
                <a:latin typeface="Tahoma" charset="0"/>
              </a:rPr>
              <a:t>Propuesta de PEI</a:t>
            </a:r>
            <a:endParaRPr lang="es-ES" altLang="es-CO" sz="2800" b="1" dirty="0" smtClean="0">
              <a:latin typeface="Tahoma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546848" cy="3628999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alt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Nombre</a:t>
            </a:r>
          </a:p>
          <a:p>
            <a:r>
              <a:rPr lang="es-MX" alt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Población Objetivo</a:t>
            </a:r>
          </a:p>
          <a:p>
            <a:r>
              <a:rPr lang="es-MX" alt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Fines</a:t>
            </a:r>
          </a:p>
          <a:p>
            <a:r>
              <a:rPr lang="es-MX" alt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Oferta de un nivel</a:t>
            </a:r>
          </a:p>
          <a:p>
            <a:r>
              <a:rPr lang="es-MX" alt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Lineamientos del currículo</a:t>
            </a:r>
          </a:p>
          <a:p>
            <a:r>
              <a:rPr lang="es-MX" alt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Organización administrativa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211960" y="1556792"/>
            <a:ext cx="4392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MX" altLang="es-CO" sz="2800" dirty="0">
                <a:latin typeface="Arial" panose="020B0604020202020204" pitchFamily="34" charset="0"/>
                <a:cs typeface="Arial" panose="020B0604020202020204" pitchFamily="34" charset="0"/>
              </a:rPr>
              <a:t>Cargos y perfiles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MX" altLang="es-CO" sz="2800" dirty="0">
                <a:latin typeface="Arial" panose="020B0604020202020204" pitchFamily="34" charset="0"/>
                <a:cs typeface="Arial" panose="020B0604020202020204" pitchFamily="34" charset="0"/>
              </a:rPr>
              <a:t>Descripción de medios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MX" altLang="es-CO" sz="2800" dirty="0">
                <a:latin typeface="Arial" panose="020B0604020202020204" pitchFamily="34" charset="0"/>
                <a:cs typeface="Arial" panose="020B0604020202020204" pitchFamily="34" charset="0"/>
              </a:rPr>
              <a:t>Planta física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MX" altLang="es-CO" sz="2800" dirty="0">
                <a:latin typeface="Arial" panose="020B0604020202020204" pitchFamily="34" charset="0"/>
                <a:cs typeface="Arial" panose="020B0604020202020204" pitchFamily="34" charset="0"/>
              </a:rPr>
              <a:t>Tarifas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MX" altLang="es-CO" sz="2800" dirty="0">
                <a:latin typeface="Arial" panose="020B0604020202020204" pitchFamily="34" charset="0"/>
                <a:cs typeface="Arial" panose="020B0604020202020204" pitchFamily="34" charset="0"/>
              </a:rPr>
              <a:t>Servicios adicionales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MX" altLang="es-CO" sz="2800" dirty="0">
                <a:latin typeface="Arial" panose="020B0604020202020204" pitchFamily="34" charset="0"/>
                <a:cs typeface="Arial" panose="020B0604020202020204" pitchFamily="34" charset="0"/>
              </a:rPr>
              <a:t>Formularios autoevaluación</a:t>
            </a:r>
          </a:p>
        </p:txBody>
      </p:sp>
    </p:spTree>
    <p:extLst>
      <p:ext uri="{BB962C8B-B14F-4D97-AF65-F5344CB8AC3E}">
        <p14:creationId xmlns:p14="http://schemas.microsoft.com/office/powerpoint/2010/main" val="309888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1- Nombre propuesto para el establecimiento educativo: población objetivo, Fines, proyección de la    </a:t>
            </a:r>
            <a:r>
              <a:rPr lang="es-MX" sz="1200" dirty="0" smtClean="0">
                <a:latin typeface="Arial" pitchFamily="34" charset="0"/>
                <a:cs typeface="Arial" pitchFamily="34" charset="0"/>
              </a:rPr>
              <a:t>oferta.</a:t>
            </a:r>
            <a:endParaRPr lang="es-MX" sz="12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sz="12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2. Lineamientos generales del currículo y del plan estudios</a:t>
            </a:r>
          </a:p>
          <a:p>
            <a:pPr marL="0" indent="0" algn="just"/>
            <a:endParaRPr lang="es-MX" sz="12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3. Organización administrativa y sistema de gestión,  principios, métodos y cultura administrativa.</a:t>
            </a:r>
          </a:p>
          <a:p>
            <a:pPr marL="0" indent="0" algn="just"/>
            <a:endParaRPr lang="es-MX" sz="12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4. Relación de cargos y perfiles del rector y del personal directivo, docente y administrativo; </a:t>
            </a:r>
          </a:p>
          <a:p>
            <a:pPr marL="0" indent="0" algn="just"/>
            <a:endParaRPr lang="es-MX" sz="12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5. Descripción de los medios educativos, soportes y recursos pedagógicos .</a:t>
            </a:r>
          </a:p>
          <a:p>
            <a:pPr marL="0" indent="0" algn="just"/>
            <a:endParaRPr lang="es-MX" sz="12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 6. Descripción de la planta física y de la dotación básica. </a:t>
            </a:r>
          </a:p>
          <a:p>
            <a:pPr marL="0" indent="0" algn="just">
              <a:buNone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algn="just">
              <a:buNone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7. Propuesta de tarifas para cada uno de los grados que se ofrecerán durante el primer año de operación.</a:t>
            </a:r>
          </a:p>
          <a:p>
            <a:pPr marL="0" indent="0" algn="just"/>
            <a:endParaRPr lang="es-MX" sz="12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8. Servicios adicionales o complementarios al servicio público educativo  que ofrecerá ,  como alimentación, transporte, alojamiento, escuela de padres o actividades extracurriculares, y</a:t>
            </a:r>
          </a:p>
          <a:p>
            <a:pPr marL="0" indent="0" algn="just">
              <a:buNone/>
            </a:pP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1200" dirty="0" smtClean="0">
                <a:latin typeface="Arial" pitchFamily="34" charset="0"/>
                <a:cs typeface="Arial" pitchFamily="34" charset="0"/>
              </a:rPr>
              <a:t>9</a:t>
            </a:r>
            <a:r>
              <a:rPr lang="es-MX" sz="1200" dirty="0">
                <a:latin typeface="Arial" pitchFamily="34" charset="0"/>
                <a:cs typeface="Arial" pitchFamily="34" charset="0"/>
              </a:rPr>
              <a:t>. Formularios de autoevaluación y clasificación de establecimientos educativos privados adoptados por    MEN, para la definición de tarifas</a:t>
            </a:r>
            <a:r>
              <a:rPr lang="es-MX" sz="1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12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s-MX" sz="1200" b="1" dirty="0">
                <a:latin typeface="Arial" pitchFamily="34" charset="0"/>
                <a:cs typeface="Arial" pitchFamily="34" charset="0"/>
              </a:rPr>
              <a:t>.</a:t>
            </a:r>
            <a:r>
              <a:rPr lang="es-MX" sz="1200" dirty="0">
                <a:latin typeface="Arial" pitchFamily="34" charset="0"/>
                <a:cs typeface="Arial" pitchFamily="34" charset="0"/>
              </a:rPr>
              <a:t> Para obtener la licencia de funcionamiento en modalidades condicional o definitiva, el interesado deberá presentar,: Concepto del Uso del Suelo, Licencia de Construcción, Concepto Sanitario o Acta de Visita, y el Permiso de Ocupación o Acto de Reconocimiento y la Presentación y Aprobación del PEI.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 PROPUESTA DE PEI DEBERÁ CONTENER POR LO MENOS LA SIGUIENTE INFORMACIÓN: </a:t>
            </a:r>
            <a:endParaRPr lang="es-MX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04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onal\Desktop\estructuraPEI220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6672"/>
            <a:ext cx="669810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10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123728" y="188640"/>
            <a:ext cx="4536504" cy="936104"/>
          </a:xfrm>
        </p:spPr>
        <p:txBody>
          <a:bodyPr>
            <a:noAutofit/>
          </a:bodyPr>
          <a:lstStyle/>
          <a:p>
            <a:r>
              <a:rPr lang="es-CO" sz="3600" b="1" dirty="0"/>
              <a:t>Autoevaluación</a:t>
            </a:r>
            <a:endParaRPr lang="es-CO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536504"/>
          </a:xfrm>
        </p:spPr>
        <p:txBody>
          <a:bodyPr/>
          <a:lstStyle/>
          <a:p>
            <a:pPr marL="0" indent="0">
              <a:buNone/>
            </a:pPr>
            <a:r>
              <a:rPr lang="es-CO" dirty="0">
                <a:solidFill>
                  <a:srgbClr val="FF0000"/>
                </a:solidFill>
              </a:rPr>
              <a:t> </a:t>
            </a:r>
            <a:r>
              <a:rPr lang="es-CO" sz="2400" dirty="0" smtClean="0"/>
              <a:t>Guía </a:t>
            </a:r>
            <a:r>
              <a:rPr lang="es-CO" sz="2400" dirty="0"/>
              <a:t>No. 4 Manual de evaluación y clasificación de establecimientos educativos privados</a:t>
            </a:r>
            <a:br>
              <a:rPr lang="es-CO" sz="2400" dirty="0"/>
            </a:br>
            <a:endParaRPr lang="es-CO" sz="2400" dirty="0" smtClean="0"/>
          </a:p>
          <a:p>
            <a:pPr marL="0" indent="0">
              <a:buNone/>
            </a:pPr>
            <a:r>
              <a:rPr lang="es-CO" sz="1800" dirty="0" smtClean="0"/>
              <a:t>Orienta </a:t>
            </a:r>
            <a:r>
              <a:rPr lang="es-CO" sz="1800" dirty="0"/>
              <a:t>el proceso anual de autoevaluación </a:t>
            </a:r>
            <a:r>
              <a:rPr lang="es-CO" sz="1800" dirty="0" smtClean="0"/>
              <a:t>institucional</a:t>
            </a:r>
          </a:p>
          <a:p>
            <a:pPr marL="0" indent="0" algn="just">
              <a:buNone/>
            </a:pPr>
            <a:r>
              <a:rPr lang="es-CO" sz="1800" dirty="0"/>
              <a:t>Todos los colegios, jardines y establecimientos de educación formal de adultos del país tienen la responsabilidad de ofrecer un servicio de </a:t>
            </a:r>
            <a:r>
              <a:rPr lang="es-CO" sz="1800" dirty="0" smtClean="0"/>
              <a:t>calidad</a:t>
            </a:r>
          </a:p>
          <a:p>
            <a:pPr marL="0" indent="0" algn="just">
              <a:buNone/>
            </a:pPr>
            <a:r>
              <a:rPr lang="es-CO" sz="1800" dirty="0" smtClean="0"/>
              <a:t>aplicación </a:t>
            </a:r>
            <a:r>
              <a:rPr lang="es-CO" sz="1800" dirty="0"/>
              <a:t>denominada </a:t>
            </a:r>
            <a:r>
              <a:rPr lang="es-CO" sz="1800" b="1" dirty="0">
                <a:solidFill>
                  <a:srgbClr val="FF0000"/>
                </a:solidFill>
              </a:rPr>
              <a:t>EVI</a:t>
            </a:r>
            <a:r>
              <a:rPr lang="es-CO" sz="1800" dirty="0"/>
              <a:t>, que se encuentra en esta dirección: </a:t>
            </a:r>
            <a:r>
              <a:rPr lang="es-CO" sz="1800" dirty="0" smtClean="0">
                <a:hlinkClick r:id="rId2"/>
              </a:rPr>
              <a:t>www.mineducacion.gov.co/autoevaluacion</a:t>
            </a:r>
            <a:endParaRPr lang="es-CO" sz="1800" dirty="0" smtClean="0"/>
          </a:p>
          <a:p>
            <a:pPr marL="0" indent="0" algn="just">
              <a:buNone/>
            </a:pPr>
            <a:r>
              <a:rPr lang="es-CO" sz="1800" b="1" dirty="0" smtClean="0"/>
              <a:t>(</a:t>
            </a:r>
            <a:r>
              <a:rPr lang="es-MX" sz="1800" dirty="0"/>
              <a:t>Decreto Único Reglamentario 1075 de 2015, La Directiva Ministerial No. 21 de 2009 y la Guía 4 </a:t>
            </a:r>
            <a:r>
              <a:rPr lang="es-MX" sz="1800" dirty="0" smtClean="0"/>
              <a:t>)</a:t>
            </a:r>
          </a:p>
          <a:p>
            <a:pPr marL="0" indent="0" algn="just">
              <a:buNone/>
            </a:pPr>
            <a:endParaRPr lang="es-MX" sz="1800" dirty="0" smtClean="0"/>
          </a:p>
          <a:p>
            <a:pPr marL="0" indent="0" algn="just">
              <a:buNone/>
            </a:pPr>
            <a:r>
              <a:rPr lang="es-CO" sz="1200" i="1" dirty="0" smtClean="0"/>
              <a:t>“Los </a:t>
            </a:r>
            <a:r>
              <a:rPr lang="es-CO" sz="1200" i="1" dirty="0"/>
              <a:t>establecimientos educativos privados están obligados a entregar el resultado de su autoevaluación institucional, sus costos y propuestas de tarifas, en los formularios 1 y 2 de la </a:t>
            </a:r>
            <a:r>
              <a:rPr lang="es-CO" sz="1200" b="1" i="1" u="sng" dirty="0">
                <a:hlinkClick r:id="rId3"/>
              </a:rPr>
              <a:t>Guía No. 4 - Manual de Evaluación y Clasificación</a:t>
            </a:r>
            <a:r>
              <a:rPr lang="es-CO" sz="1200" i="1" dirty="0"/>
              <a:t>, a través de la aplicación EVI, la cual es de uso obligatorio. </a:t>
            </a:r>
            <a:r>
              <a:rPr lang="es-CO" sz="1200" i="1" dirty="0" smtClean="0"/>
              <a:t>”</a:t>
            </a:r>
          </a:p>
          <a:p>
            <a:pPr marL="0" indent="0" algn="just">
              <a:buNone/>
            </a:pPr>
            <a:r>
              <a:rPr lang="es-CO" sz="1200" b="1" i="1" dirty="0"/>
              <a:t>https://www.mineducacion.gov.co/1759/w3-article-219212.html</a:t>
            </a:r>
          </a:p>
        </p:txBody>
      </p:sp>
    </p:spTree>
    <p:extLst>
      <p:ext uri="{BB962C8B-B14F-4D97-AF65-F5344CB8AC3E}">
        <p14:creationId xmlns:p14="http://schemas.microsoft.com/office/powerpoint/2010/main" val="1945402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907704" y="620688"/>
            <a:ext cx="5472608" cy="1224136"/>
          </a:xfrm>
        </p:spPr>
        <p:txBody>
          <a:bodyPr>
            <a:noAutofit/>
          </a:bodyPr>
          <a:lstStyle/>
          <a:p>
            <a:r>
              <a:rPr lang="es-CO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E  V  I</a:t>
            </a:r>
            <a:endParaRPr lang="es-CO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83568" y="1916832"/>
            <a:ext cx="7848872" cy="4176464"/>
          </a:xfrm>
        </p:spPr>
        <p:txBody>
          <a:bodyPr/>
          <a:lstStyle/>
          <a:p>
            <a:pPr marL="0" indent="0">
              <a:buNone/>
            </a:pPr>
            <a:r>
              <a:rPr lang="es-CO" dirty="0">
                <a:solidFill>
                  <a:srgbClr val="FF0000"/>
                </a:solidFill>
              </a:rPr>
              <a:t> </a:t>
            </a:r>
            <a:r>
              <a:rPr lang="es-CO" dirty="0" smtClean="0">
                <a:solidFill>
                  <a:srgbClr val="FF0000"/>
                </a:solidFill>
              </a:rPr>
              <a:t>                     </a:t>
            </a:r>
            <a:endParaRPr lang="es-CO" sz="2000" dirty="0" smtClean="0"/>
          </a:p>
          <a:p>
            <a:pPr marL="0" indent="0">
              <a:buNone/>
            </a:pPr>
            <a:endParaRPr lang="es-CO" sz="2400" b="1" dirty="0" smtClean="0"/>
          </a:p>
          <a:p>
            <a:pPr marL="0" indent="0">
              <a:buNone/>
            </a:pPr>
            <a:endParaRPr lang="es-CO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9"/>
            <a:ext cx="8820076" cy="318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691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669481"/>
            <a:ext cx="5605122" cy="1834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832648" cy="1440160"/>
          </a:xfrm>
        </p:spPr>
        <p:txBody>
          <a:bodyPr>
            <a:noAutofit/>
          </a:bodyPr>
          <a:lstStyle/>
          <a:p>
            <a:r>
              <a:rPr lang="es-CO" sz="3600" b="1" dirty="0" smtClean="0"/>
              <a:t>Plan de Mejoramiento</a:t>
            </a:r>
            <a:endParaRPr lang="es-CO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11560" y="1628800"/>
            <a:ext cx="2664296" cy="147732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O" dirty="0"/>
              <a:t>Los resultados de la evaluación institucional, </a:t>
            </a:r>
          </a:p>
          <a:p>
            <a:r>
              <a:rPr lang="es-CO" dirty="0"/>
              <a:t>Resultados de las pruebas SABER </a:t>
            </a:r>
          </a:p>
          <a:p>
            <a:r>
              <a:rPr lang="es-CO" dirty="0"/>
              <a:t>Pruebas internas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292080" y="2127784"/>
            <a:ext cx="288032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O" dirty="0"/>
              <a:t>elaboración de planes de mejoramiento</a:t>
            </a:r>
          </a:p>
        </p:txBody>
      </p:sp>
      <p:sp>
        <p:nvSpPr>
          <p:cNvPr id="4" name="3 Flecha derecha"/>
          <p:cNvSpPr/>
          <p:nvPr/>
        </p:nvSpPr>
        <p:spPr>
          <a:xfrm>
            <a:off x="3779912" y="2204864"/>
            <a:ext cx="1152128" cy="36004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47" y="3501008"/>
            <a:ext cx="1841455" cy="200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4422233" y="3075360"/>
            <a:ext cx="288032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Guía 34 Para El Mejoramiento Institucional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61787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616624" cy="648072"/>
          </a:xfrm>
        </p:spPr>
        <p:txBody>
          <a:bodyPr>
            <a:noAutofit/>
          </a:bodyPr>
          <a:lstStyle/>
          <a:p>
            <a:r>
              <a:rPr lang="es-CO" sz="3600" b="1" dirty="0" smtClean="0"/>
              <a:t>Plan de Mejoramiento</a:t>
            </a:r>
            <a:endParaRPr lang="es-CO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614" y="908720"/>
            <a:ext cx="3485544" cy="492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Flecha izquierda"/>
          <p:cNvSpPr/>
          <p:nvPr/>
        </p:nvSpPr>
        <p:spPr>
          <a:xfrm>
            <a:off x="5436096" y="2492896"/>
            <a:ext cx="2232248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3070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1071563" y="928688"/>
          <a:ext cx="6858000" cy="4714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93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493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0982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493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05374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" pitchFamily="34" charset="0"/>
                          <a:cs typeface="Arial" pitchFamily="34" charset="0"/>
                        </a:rPr>
                        <a:t>LIBERTAD VIGILADA</a:t>
                      </a:r>
                      <a:endParaRPr lang="es-MX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" pitchFamily="34" charset="0"/>
                          <a:cs typeface="Arial" pitchFamily="34" charset="0"/>
                        </a:rPr>
                        <a:t>LIBERTAD REGULADA</a:t>
                      </a:r>
                      <a:endParaRPr lang="es-MX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dirty="0" smtClean="0">
                          <a:latin typeface="Arial" pitchFamily="34" charset="0"/>
                          <a:cs typeface="Arial" pitchFamily="34" charset="0"/>
                        </a:rPr>
                        <a:t>CONTROLADO</a:t>
                      </a:r>
                    </a:p>
                    <a:p>
                      <a:pPr algn="ctr"/>
                      <a:endParaRPr lang="es-MX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PROCEDIMIENTO </a:t>
                      </a:r>
                      <a:endParaRPr lang="es-MX" sz="1600" dirty="0"/>
                    </a:p>
                  </a:txBody>
                  <a:tcPr marL="91439" marR="91439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09501">
                <a:tc>
                  <a:txBody>
                    <a:bodyPr/>
                    <a:lstStyle/>
                    <a:p>
                      <a:endParaRPr lang="es-MX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MX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Permite la adopción de tarifas de matriculas y pensiones, dentro de los rangos de valores preestablecidos para la categoría de servicio en que resulte clasificado</a:t>
                      </a:r>
                      <a:endParaRPr lang="es-MX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Cumpla con los requisitos del Decreto 2253 de 1995.</a:t>
                      </a:r>
                    </a:p>
                    <a:p>
                      <a:pPr marL="228600" indent="-228600">
                        <a:buNone/>
                      </a:pPr>
                      <a:endParaRPr lang="es-MX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2. Certificado de SGC vigente.</a:t>
                      </a:r>
                    </a:p>
                    <a:p>
                      <a:endParaRPr lang="es-MX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3.Que aplique un modelo de reconocimiento de GC validado y con estándar de suficiencia mínima.</a:t>
                      </a:r>
                    </a:p>
                    <a:p>
                      <a:endParaRPr lang="es-MX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4.Sólo podrán acceder al régimen de libertad regulada aquellos EEP, que hayan aplicado el régimen de libertad vigilada. </a:t>
                      </a:r>
                      <a:endParaRPr lang="es-MX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228600" indent="-228600" algn="l">
                        <a:buAutoNum type="arabicPeriod"/>
                      </a:pPr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Falsedad en la información suministrada por el EEP.                        </a:t>
                      </a: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Incumplimiento de requisitos.                  </a:t>
                      </a: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Cobro de tarifas de matriculas, pensiones y cobros periódicos superiores y diferentes a los comunicados a la SEM.      </a:t>
                      </a: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 Inexistencia de las condiciones de calidad de las condiciones que dieron origen a la clasificación del EE en RV. o el acceso al RR.                          </a:t>
                      </a: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Cuando no alcance el puntaje para clasificarse y obtenga una calificación inferior .                           </a:t>
                      </a:r>
                      <a:endParaRPr lang="es-MX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es-MX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Adopción por el Consejo Directivo.. Comunicar a la Secretaria de Educación, con no menos de sesenta (60) días calendario de anticipación a la fecha prevista para el inicio de matricula. Para la SEM expedir el Acto </a:t>
                      </a:r>
                      <a:r>
                        <a:rPr lang="es-MX" sz="1000" dirty="0" err="1" smtClean="0">
                          <a:latin typeface="Arial" pitchFamily="34" charset="0"/>
                          <a:cs typeface="Arial" pitchFamily="34" charset="0"/>
                        </a:rPr>
                        <a:t>Adtivo</a:t>
                      </a:r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endParaRPr lang="es-MX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MX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s-MX" sz="1000" dirty="0" smtClean="0">
                          <a:latin typeface="Arial" pitchFamily="34" charset="0"/>
                          <a:cs typeface="Arial" pitchFamily="34" charset="0"/>
                        </a:rPr>
                        <a:t>Las tarifas debe ser clara, inequívoca y determinada y será  presentada al Consejo Directivo, para su aprobación. </a:t>
                      </a:r>
                      <a:endParaRPr lang="es-MX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331" name="4 Título"/>
          <p:cNvSpPr>
            <a:spLocks noGrp="1"/>
          </p:cNvSpPr>
          <p:nvPr>
            <p:ph type="title"/>
          </p:nvPr>
        </p:nvSpPr>
        <p:spPr>
          <a:xfrm>
            <a:off x="1928813" y="142875"/>
            <a:ext cx="5637212" cy="782638"/>
          </a:xfrm>
        </p:spPr>
        <p:txBody>
          <a:bodyPr/>
          <a:lstStyle/>
          <a:p>
            <a:pPr eaLnBrk="1" hangingPunct="1"/>
            <a:r>
              <a:rPr lang="es-CO" altLang="es-CO" sz="3600" b="1" dirty="0" smtClean="0">
                <a:solidFill>
                  <a:srgbClr val="FF0000"/>
                </a:solidFill>
              </a:rPr>
              <a:t>COSTOS EDUCATIVOS</a:t>
            </a:r>
          </a:p>
        </p:txBody>
      </p:sp>
    </p:spTree>
    <p:extLst>
      <p:ext uri="{BB962C8B-B14F-4D97-AF65-F5344CB8AC3E}">
        <p14:creationId xmlns:p14="http://schemas.microsoft.com/office/powerpoint/2010/main" val="327667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4 Título"/>
          <p:cNvSpPr>
            <a:spLocks noGrp="1"/>
          </p:cNvSpPr>
          <p:nvPr>
            <p:ph type="title"/>
          </p:nvPr>
        </p:nvSpPr>
        <p:spPr>
          <a:xfrm>
            <a:off x="1857375" y="214313"/>
            <a:ext cx="5637213" cy="7826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CO" altLang="es-CO" sz="3600" b="1" dirty="0" smtClean="0">
                <a:solidFill>
                  <a:srgbClr val="FF0000"/>
                </a:solidFill>
              </a:rPr>
              <a:t>COSTOS EDUCATIVOS</a:t>
            </a:r>
            <a:br>
              <a:rPr lang="es-CO" altLang="es-CO" sz="3600" b="1" dirty="0" smtClean="0">
                <a:solidFill>
                  <a:srgbClr val="FF0000"/>
                </a:solidFill>
              </a:rPr>
            </a:br>
            <a:r>
              <a:rPr lang="es-CO" altLang="es-CO" sz="3600" b="1" dirty="0" smtClean="0">
                <a:solidFill>
                  <a:srgbClr val="FF0000"/>
                </a:solidFill>
              </a:rPr>
              <a:t>Ley 1075 de 2015</a:t>
            </a:r>
          </a:p>
        </p:txBody>
      </p:sp>
      <p:sp>
        <p:nvSpPr>
          <p:cNvPr id="14339" name="3 Marcador de contenido"/>
          <p:cNvSpPr>
            <a:spLocks noGrp="1"/>
          </p:cNvSpPr>
          <p:nvPr>
            <p:ph idx="1"/>
          </p:nvPr>
        </p:nvSpPr>
        <p:spPr bwMode="auto">
          <a:xfrm>
            <a:off x="428625" y="1214438"/>
            <a:ext cx="8258175" cy="3054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s-MX" altLang="es-CO" sz="1600" b="1" dirty="0" smtClean="0">
                <a:latin typeface="Arial" charset="0"/>
                <a:cs typeface="Arial" charset="0"/>
              </a:rPr>
              <a:t>Artículo 2.3.2.2.1.3</a:t>
            </a:r>
            <a:r>
              <a:rPr lang="es-MX" altLang="es-CO" sz="1600" dirty="0" smtClean="0">
                <a:latin typeface="Arial" charset="0"/>
                <a:cs typeface="Arial" charset="0"/>
              </a:rPr>
              <a:t>. De conformidad con el artículo 202 de la Ley 115 de 1994, los regímenes ordinarios para la autorización de tarifas de matrículas, pensiones, y cobros periódicos originados en la prestación del servicio educativo por parte de los establecimientos educativos privados, son los de libertad regulada y de libertad vigilada. </a:t>
            </a:r>
          </a:p>
          <a:p>
            <a:pPr algn="just" eaLnBrk="1" hangingPunct="1"/>
            <a:r>
              <a:rPr lang="es-MX" altLang="es-CO" sz="1600" dirty="0" smtClean="0">
                <a:latin typeface="Arial" charset="0"/>
                <a:cs typeface="Arial" charset="0"/>
              </a:rPr>
              <a:t>El régimen controlado establecido por el mismo artículo es de aplicación excepcional.</a:t>
            </a:r>
          </a:p>
          <a:p>
            <a:pPr algn="just" eaLnBrk="1" hangingPunct="1"/>
            <a:r>
              <a:rPr lang="es-MX" altLang="es-CO" sz="1600" b="1" dirty="0" smtClean="0">
                <a:latin typeface="Arial" charset="0"/>
                <a:cs typeface="Arial" charset="0"/>
              </a:rPr>
              <a:t>Artículo 2.3.2.2.1.4. Definiciones. </a:t>
            </a:r>
            <a:r>
              <a:rPr lang="es-MX" altLang="es-CO" sz="1600" dirty="0" smtClean="0">
                <a:latin typeface="Arial" charset="0"/>
                <a:cs typeface="Arial" charset="0"/>
              </a:rPr>
              <a:t>Para la aplicación se definen los siguientes conceptos:</a:t>
            </a:r>
          </a:p>
          <a:p>
            <a:pPr algn="just" eaLnBrk="1" hangingPunct="1"/>
            <a:endParaRPr lang="es-MX" altLang="es-CO" sz="1600" b="1" dirty="0" smtClean="0">
              <a:latin typeface="Arial" charset="0"/>
              <a:cs typeface="Arial" charset="0"/>
            </a:endParaRPr>
          </a:p>
          <a:p>
            <a:pPr algn="just" eaLnBrk="1" hangingPunct="1"/>
            <a:r>
              <a:rPr lang="es-MX" altLang="es-CO" sz="1600" b="1" dirty="0" smtClean="0">
                <a:latin typeface="Arial" charset="0"/>
                <a:cs typeface="Arial" charset="0"/>
              </a:rPr>
              <a:t>1. Valor de Matrícula</a:t>
            </a:r>
            <a:r>
              <a:rPr lang="es-MX" altLang="es-CO" sz="1600" dirty="0" smtClean="0">
                <a:latin typeface="Arial" charset="0"/>
                <a:cs typeface="Arial" charset="0"/>
              </a:rPr>
              <a:t>: es la suma anticipada que se paga una vez al año en el momento formalizar la vinculación del educando al servicio educativo ofrecido por el establecimiento educativo privado o cuando ésta vinculación se renueva, de acuerdo con lo dispuesto en el artículo 201 de la  Ley 115 de 1994. </a:t>
            </a:r>
          </a:p>
          <a:p>
            <a:pPr algn="just" eaLnBrk="1" hangingPunct="1"/>
            <a:endParaRPr lang="es-MX" altLang="es-CO" sz="1600" dirty="0" smtClean="0">
              <a:latin typeface="Arial" charset="0"/>
              <a:cs typeface="Arial" charset="0"/>
            </a:endParaRPr>
          </a:p>
          <a:p>
            <a:pPr algn="just" eaLnBrk="1" hangingPunct="1"/>
            <a:r>
              <a:rPr lang="es-MX" altLang="es-CO" sz="1600" dirty="0" smtClean="0">
                <a:latin typeface="Arial" charset="0"/>
                <a:cs typeface="Arial" charset="0"/>
              </a:rPr>
              <a:t>Este valor no podrá ser superior al diez por ciento (10%) de la tarifa anual que adopte establecimiento educativo, atendiendo lo dispuesto en el Manual de Evaluación y Clasificación de Establecimientos Educativos Privados a que se refiere el artículo siguiente de este Decreto.</a:t>
            </a:r>
            <a:endParaRPr lang="es-CO" altLang="es-CO" sz="16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114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832648" cy="1440160"/>
          </a:xfrm>
        </p:spPr>
        <p:txBody>
          <a:bodyPr>
            <a:noAutofit/>
          </a:bodyPr>
          <a:lstStyle/>
          <a:p>
            <a:r>
              <a:rPr lang="es-CO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Inspección y vigilancia equipo de trabajo</a:t>
            </a:r>
            <a:endParaRPr lang="es-CO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827584" y="1988840"/>
            <a:ext cx="7776864" cy="3528392"/>
          </a:xfrm>
        </p:spPr>
        <p:txBody>
          <a:bodyPr/>
          <a:lstStyle/>
          <a:p>
            <a:pPr marL="0" indent="0">
              <a:buNone/>
            </a:pPr>
            <a:r>
              <a:rPr lang="es-CO" dirty="0">
                <a:solidFill>
                  <a:srgbClr val="FF0000"/>
                </a:solidFill>
              </a:rPr>
              <a:t> </a:t>
            </a:r>
            <a:r>
              <a:rPr lang="es-CO" dirty="0" smtClean="0">
                <a:solidFill>
                  <a:srgbClr val="FF0000"/>
                </a:solidFill>
              </a:rPr>
              <a:t>                      </a:t>
            </a:r>
          </a:p>
          <a:p>
            <a:pPr marL="0" indent="0" algn="ctr">
              <a:buNone/>
            </a:pPr>
            <a:r>
              <a:rPr lang="es-CO" sz="2000" dirty="0" smtClean="0">
                <a:latin typeface="Arial Black" panose="020B0A04020102020204" pitchFamily="34" charset="0"/>
              </a:rPr>
              <a:t>NURY PEREA </a:t>
            </a:r>
          </a:p>
          <a:p>
            <a:pPr marL="0" indent="0" algn="ctr">
              <a:buNone/>
            </a:pPr>
            <a:r>
              <a:rPr lang="es-CO" sz="2000" dirty="0" smtClean="0">
                <a:latin typeface="Arial Black" panose="020B0A04020102020204" pitchFamily="34" charset="0"/>
              </a:rPr>
              <a:t>LEONEL TORRES</a:t>
            </a:r>
          </a:p>
          <a:p>
            <a:pPr marL="0" indent="0" algn="ctr">
              <a:buNone/>
            </a:pPr>
            <a:r>
              <a:rPr lang="es-CO" sz="2000" dirty="0" smtClean="0">
                <a:latin typeface="Arial Black" panose="020B0A04020102020204" pitchFamily="34" charset="0"/>
              </a:rPr>
              <a:t>ANA DORA CAMACHO</a:t>
            </a:r>
          </a:p>
          <a:p>
            <a:pPr marL="0" indent="0" algn="ctr">
              <a:buNone/>
            </a:pPr>
            <a:r>
              <a:rPr lang="es-CO" sz="2000" dirty="0" smtClean="0">
                <a:latin typeface="Arial Black" panose="020B0A04020102020204" pitchFamily="34" charset="0"/>
              </a:rPr>
              <a:t>DENISE LOPEZ</a:t>
            </a:r>
          </a:p>
          <a:p>
            <a:pPr marL="0" indent="0" algn="ctr">
              <a:buNone/>
            </a:pPr>
            <a:r>
              <a:rPr lang="es-CO" sz="2000" dirty="0" smtClean="0">
                <a:latin typeface="Arial Black" panose="020B0A04020102020204" pitchFamily="34" charset="0"/>
              </a:rPr>
              <a:t>SAMUEL TRUJILLO</a:t>
            </a:r>
          </a:p>
          <a:p>
            <a:pPr marL="0" indent="0" algn="ctr">
              <a:buNone/>
            </a:pPr>
            <a:r>
              <a:rPr lang="es-CO" sz="2000" dirty="0" smtClean="0">
                <a:latin typeface="Arial Black" panose="020B0A04020102020204" pitchFamily="34" charset="0"/>
              </a:rPr>
              <a:t>ALFONSO CUCITA</a:t>
            </a:r>
          </a:p>
          <a:p>
            <a:pPr marL="0" indent="0" algn="ctr">
              <a:buNone/>
            </a:pPr>
            <a:r>
              <a:rPr lang="es-CO" sz="2000" dirty="0" smtClean="0">
                <a:latin typeface="Arial Black" panose="020B0A04020102020204" pitchFamily="34" charset="0"/>
              </a:rPr>
              <a:t>ALMA HELENA RUBIO </a:t>
            </a:r>
          </a:p>
          <a:p>
            <a:pPr marL="0" indent="0" algn="ctr">
              <a:buNone/>
            </a:pPr>
            <a:endParaRPr lang="es-CO" sz="2000" dirty="0" smtClean="0"/>
          </a:p>
          <a:p>
            <a:pPr marL="0" indent="0">
              <a:buNone/>
            </a:pPr>
            <a:r>
              <a:rPr lang="es-CO" dirty="0" smtClean="0">
                <a:solidFill>
                  <a:srgbClr val="FF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969249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4 Título"/>
          <p:cNvSpPr>
            <a:spLocks noGrp="1"/>
          </p:cNvSpPr>
          <p:nvPr>
            <p:ph type="title"/>
          </p:nvPr>
        </p:nvSpPr>
        <p:spPr>
          <a:xfrm>
            <a:off x="1928813" y="285750"/>
            <a:ext cx="5637212" cy="782638"/>
          </a:xfrm>
        </p:spPr>
        <p:txBody>
          <a:bodyPr/>
          <a:lstStyle/>
          <a:p>
            <a:pPr eaLnBrk="1" hangingPunct="1"/>
            <a:r>
              <a:rPr lang="es-CO" altLang="es-CO" sz="3600" b="1" dirty="0" smtClean="0">
                <a:solidFill>
                  <a:srgbClr val="FF0000"/>
                </a:solidFill>
              </a:rPr>
              <a:t>COSTOS EDUCATIVOS</a:t>
            </a:r>
          </a:p>
        </p:txBody>
      </p:sp>
      <p:sp>
        <p:nvSpPr>
          <p:cNvPr id="15363" name="3 Marcador de contenido"/>
          <p:cNvSpPr>
            <a:spLocks noGrp="1"/>
          </p:cNvSpPr>
          <p:nvPr>
            <p:ph idx="1"/>
          </p:nvPr>
        </p:nvSpPr>
        <p:spPr bwMode="auto">
          <a:xfrm>
            <a:off x="500063" y="1500188"/>
            <a:ext cx="8258175" cy="3054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s-MX" altLang="es-CO" sz="1600" b="1" smtClean="0">
                <a:latin typeface="Arial" charset="0"/>
                <a:cs typeface="Arial" charset="0"/>
              </a:rPr>
              <a:t>2. Valor de la Pensión</a:t>
            </a:r>
            <a:r>
              <a:rPr lang="es-MX" altLang="es-CO" sz="1600" smtClean="0">
                <a:latin typeface="Arial" charset="0"/>
                <a:cs typeface="Arial" charset="0"/>
              </a:rPr>
              <a:t>: Es la suma anual que se paga al establecimiento educativo privado por el derecho del alumno a participar en el proceso formativo, durante el respectivo año académico. </a:t>
            </a:r>
          </a:p>
          <a:p>
            <a:pPr algn="just" eaLnBrk="1" hangingPunct="1">
              <a:buFont typeface="Arial" charset="0"/>
              <a:buNone/>
            </a:pPr>
            <a:endParaRPr lang="es-MX" altLang="es-CO" sz="1600" smtClean="0">
              <a:latin typeface="Arial" charset="0"/>
              <a:cs typeface="Arial" charset="0"/>
            </a:endParaRPr>
          </a:p>
          <a:p>
            <a:pPr algn="just" eaLnBrk="1" hangingPunct="1"/>
            <a:r>
              <a:rPr lang="es-MX" altLang="es-CO" sz="1600" smtClean="0">
                <a:latin typeface="Arial" charset="0"/>
                <a:cs typeface="Arial" charset="0"/>
              </a:rPr>
              <a:t>Su valor será igual a la tarifa anual que adopte el establecimiento educativo, atendiendo lo dispuesto en el Manual, menos la suma ya cobrada por concepto de matrícula, y cubre el costo de todos los servicios que presta el establecimiento educativo privado, distintos de aquellos a que se refieren los conceptos de cobros periódicos aquí determinados. </a:t>
            </a:r>
          </a:p>
          <a:p>
            <a:pPr algn="just" eaLnBrk="1" hangingPunct="1">
              <a:buFont typeface="Arial" charset="0"/>
              <a:buNone/>
            </a:pPr>
            <a:endParaRPr lang="es-MX" altLang="es-CO" sz="1600" smtClean="0">
              <a:latin typeface="Arial" charset="0"/>
              <a:cs typeface="Arial" charset="0"/>
            </a:endParaRPr>
          </a:p>
          <a:p>
            <a:pPr algn="just" eaLnBrk="1" hangingPunct="1"/>
            <a:r>
              <a:rPr lang="es-MX" altLang="es-CO" sz="1600" smtClean="0">
                <a:latin typeface="Arial" charset="0"/>
                <a:cs typeface="Arial" charset="0"/>
              </a:rPr>
              <a:t>El cobro de dicha pensión podrá hacerse en mensualidades o en períodos mayores que no superen el trimestre, según se haya establecido en el sistema de matrículas y pensiones, definido por el establecimiento educativo en su Proyecto Educativo Institucional.</a:t>
            </a:r>
          </a:p>
        </p:txBody>
      </p:sp>
      <p:sp>
        <p:nvSpPr>
          <p:cNvPr id="5" name="4 Título"/>
          <p:cNvSpPr txBox="1">
            <a:spLocks/>
          </p:cNvSpPr>
          <p:nvPr/>
        </p:nvSpPr>
        <p:spPr bwMode="auto">
          <a:xfrm>
            <a:off x="1928813" y="1000125"/>
            <a:ext cx="5637212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s-CO" sz="14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73951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4 Título"/>
          <p:cNvSpPr>
            <a:spLocks noGrp="1"/>
          </p:cNvSpPr>
          <p:nvPr>
            <p:ph type="title"/>
          </p:nvPr>
        </p:nvSpPr>
        <p:spPr>
          <a:xfrm>
            <a:off x="1908175" y="404813"/>
            <a:ext cx="5637213" cy="782637"/>
          </a:xfrm>
        </p:spPr>
        <p:txBody>
          <a:bodyPr/>
          <a:lstStyle/>
          <a:p>
            <a:pPr eaLnBrk="1" hangingPunct="1"/>
            <a:r>
              <a:rPr lang="es-CO" altLang="es-CO" sz="3600" b="1" dirty="0" smtClean="0">
                <a:solidFill>
                  <a:srgbClr val="FF0000"/>
                </a:solidFill>
              </a:rPr>
              <a:t>COSTOS EDUCATIVOS</a:t>
            </a:r>
          </a:p>
        </p:txBody>
      </p:sp>
      <p:sp>
        <p:nvSpPr>
          <p:cNvPr id="16387" name="3 Marcador de contenido"/>
          <p:cNvSpPr>
            <a:spLocks noGrp="1"/>
          </p:cNvSpPr>
          <p:nvPr>
            <p:ph idx="1"/>
          </p:nvPr>
        </p:nvSpPr>
        <p:spPr bwMode="auto">
          <a:xfrm>
            <a:off x="428625" y="1428750"/>
            <a:ext cx="8258175" cy="3054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s-MX" altLang="es-CO" sz="1600" b="1" smtClean="0">
                <a:latin typeface="Arial" charset="0"/>
                <a:cs typeface="Arial" charset="0"/>
              </a:rPr>
              <a:t>3. Cobros Periódicos</a:t>
            </a:r>
            <a:r>
              <a:rPr lang="es-MX" altLang="es-CO" sz="1600" smtClean="0">
                <a:latin typeface="Arial" charset="0"/>
                <a:cs typeface="Arial" charset="0"/>
              </a:rPr>
              <a:t>: son las sumas que pagan periódicamente los padres de familia o acudientes que voluntariamente lo hayan aceptado, por concepto de servicios de transporte escolar, alojamiento escolar y alimentación, prestados por el establecimiento educativo privado. Estos cobros no constituyen elemento propio de la prestación del servicio educativo, pero se originan como consecuencia mismo. </a:t>
            </a:r>
          </a:p>
          <a:p>
            <a:pPr algn="just" eaLnBrk="1" hangingPunct="1">
              <a:buFont typeface="Arial" charset="0"/>
              <a:buNone/>
            </a:pPr>
            <a:endParaRPr lang="es-MX" altLang="es-CO" sz="1600" smtClean="0">
              <a:latin typeface="Arial" charset="0"/>
              <a:cs typeface="Arial" charset="0"/>
            </a:endParaRPr>
          </a:p>
          <a:p>
            <a:pPr algn="just" eaLnBrk="1" hangingPunct="1"/>
            <a:r>
              <a:rPr lang="es-MX" altLang="es-CO" sz="1600" b="1" smtClean="0">
                <a:latin typeface="Arial" charset="0"/>
                <a:cs typeface="Arial" charset="0"/>
              </a:rPr>
              <a:t>Otros cobros periódicos: </a:t>
            </a:r>
            <a:r>
              <a:rPr lang="es-MX" altLang="es-CO" sz="1600" smtClean="0">
                <a:latin typeface="Arial" charset="0"/>
                <a:cs typeface="Arial" charset="0"/>
              </a:rPr>
              <a:t>son las sumas que pagan por servicios del establecimiento educativo privado, distintos los anteriores conceptos y fijados manera expresa en el Reglamento o Manual de Convivencia de conformidad con lo definido en el artículo 2.3.3.1.4.4. del presente decreto, siempre y cuando dicho reglamento se haya adoptado debidamente, según lo dispuesto en los artículos 2.3.3.1.4.1. y 2.3.3.1.4.2. del presente decreto y se deriven de manera directa los servicios educativos. ( decreto 2253 de 1995, artículo 4°).</a:t>
            </a:r>
          </a:p>
        </p:txBody>
      </p:sp>
    </p:spTree>
    <p:extLst>
      <p:ext uri="{BB962C8B-B14F-4D97-AF65-F5344CB8AC3E}">
        <p14:creationId xmlns:p14="http://schemas.microsoft.com/office/powerpoint/2010/main" val="1755981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4 Título"/>
          <p:cNvSpPr>
            <a:spLocks noGrp="1"/>
          </p:cNvSpPr>
          <p:nvPr>
            <p:ph type="title"/>
          </p:nvPr>
        </p:nvSpPr>
        <p:spPr>
          <a:xfrm>
            <a:off x="1908175" y="404813"/>
            <a:ext cx="5637213" cy="782637"/>
          </a:xfrm>
        </p:spPr>
        <p:txBody>
          <a:bodyPr/>
          <a:lstStyle/>
          <a:p>
            <a:pPr eaLnBrk="1" hangingPunct="1"/>
            <a:r>
              <a:rPr lang="es-CO" altLang="es-CO" sz="3600" b="1" dirty="0" smtClean="0">
                <a:solidFill>
                  <a:srgbClr val="FF0000"/>
                </a:solidFill>
              </a:rPr>
              <a:t>COSTOS EDUCATIVOS</a:t>
            </a:r>
          </a:p>
        </p:txBody>
      </p:sp>
      <p:sp>
        <p:nvSpPr>
          <p:cNvPr id="17411" name="3 Marcador de contenido"/>
          <p:cNvSpPr>
            <a:spLocks noGrp="1"/>
          </p:cNvSpPr>
          <p:nvPr>
            <p:ph idx="1"/>
          </p:nvPr>
        </p:nvSpPr>
        <p:spPr bwMode="auto">
          <a:xfrm>
            <a:off x="500063" y="1500188"/>
            <a:ext cx="8258175" cy="3054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s-MX" altLang="es-CO" sz="1600" b="1" smtClean="0">
                <a:latin typeface="Arial" charset="0"/>
                <a:cs typeface="Arial" charset="0"/>
              </a:rPr>
              <a:t>Artículo 2.3.2.2.1.5 </a:t>
            </a:r>
            <a:r>
              <a:rPr lang="es-MX" altLang="es-CO" sz="1600" smtClean="0">
                <a:latin typeface="Arial" charset="0"/>
                <a:cs typeface="Arial" charset="0"/>
              </a:rPr>
              <a:t>Para la aplicación el Consejo Directivo del establecimiento educativo privado deberá observar y aplicar los criterios definidos en el artículo de la Ley 115 de 1994.</a:t>
            </a:r>
          </a:p>
          <a:p>
            <a:pPr algn="just" eaLnBrk="1" hangingPunct="1">
              <a:buFont typeface="Arial" charset="0"/>
              <a:buNone/>
            </a:pPr>
            <a:endParaRPr lang="es-MX" altLang="es-CO" sz="1600" smtClean="0">
              <a:latin typeface="Arial" charset="0"/>
              <a:cs typeface="Arial" charset="0"/>
            </a:endParaRPr>
          </a:p>
          <a:p>
            <a:pPr algn="just" eaLnBrk="1" hangingPunct="1"/>
            <a:r>
              <a:rPr lang="es-MX" altLang="es-CO" sz="1600" smtClean="0">
                <a:latin typeface="Arial" charset="0"/>
                <a:cs typeface="Arial" charset="0"/>
              </a:rPr>
              <a:t> Adelantará además, de manera directa, un proceso de evaluación y clasificación para cada año académico atendiendo las características del servicio educativo prestado, la calidad de recursos utilizados y la duración de la jornada y de calendario escolar, de acuerdo con los lineamientos, indicadores e instrucciones contenidos en el Manual de Evaluación y Clasificación de Establecimientos Educativos Privados que adopte el Ministerio Educación Nacional. </a:t>
            </a:r>
          </a:p>
          <a:p>
            <a:pPr algn="just" eaLnBrk="1" hangingPunct="1">
              <a:buFont typeface="Arial" charset="0"/>
              <a:buNone/>
            </a:pPr>
            <a:endParaRPr lang="es-MX" altLang="es-CO" sz="1600" smtClean="0">
              <a:latin typeface="Arial" charset="0"/>
              <a:cs typeface="Arial" charset="0"/>
            </a:endParaRPr>
          </a:p>
          <a:p>
            <a:pPr algn="just" eaLnBrk="1" hangingPunct="1"/>
            <a:r>
              <a:rPr lang="es-MX" altLang="es-CO" sz="1600" b="1" smtClean="0">
                <a:latin typeface="Arial" charset="0"/>
                <a:cs typeface="Arial" charset="0"/>
              </a:rPr>
              <a:t>Artículo 2.3.2.2.1.6</a:t>
            </a:r>
            <a:r>
              <a:rPr lang="es-MX" altLang="es-CO" sz="1600" smtClean="0">
                <a:latin typeface="Arial" charset="0"/>
                <a:cs typeface="Arial" charset="0"/>
              </a:rPr>
              <a:t>. </a:t>
            </a:r>
            <a:r>
              <a:rPr lang="es-MX" altLang="es-CO" sz="1600" b="1" smtClean="0">
                <a:latin typeface="Arial" charset="0"/>
                <a:cs typeface="Arial" charset="0"/>
              </a:rPr>
              <a:t>Del registro contable</a:t>
            </a:r>
            <a:r>
              <a:rPr lang="es-MX" altLang="es-CO" sz="1600" smtClean="0">
                <a:latin typeface="Arial" charset="0"/>
                <a:cs typeface="Arial" charset="0"/>
              </a:rPr>
              <a:t>. Todos los establecimientos educativos privados deberán llevar los registros contables en la forma, requisitos y condiciones exigidos por las normas y los principios de contabilidad generalmente aceptados. (Decreto 2253 de 1995, artículo 6). </a:t>
            </a:r>
          </a:p>
        </p:txBody>
      </p:sp>
      <p:sp>
        <p:nvSpPr>
          <p:cNvPr id="5" name="4 Título"/>
          <p:cNvSpPr txBox="1">
            <a:spLocks/>
          </p:cNvSpPr>
          <p:nvPr/>
        </p:nvSpPr>
        <p:spPr bwMode="auto">
          <a:xfrm>
            <a:off x="1928813" y="1000125"/>
            <a:ext cx="5637212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s-CO" sz="14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04704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0"/>
            <a:ext cx="8784976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REFERENTES TÉCNICOS DEL MINISTERIO DE EDUCACIÓN NACIONAL PARA EDUCACIÓN INICIAL</a:t>
            </a:r>
            <a:endParaRPr lang="es-ES" sz="2400" b="1" dirty="0">
              <a:solidFill>
                <a:srgbClr val="FF0000"/>
              </a:solidFill>
            </a:endParaRPr>
          </a:p>
          <a:p>
            <a:pPr algn="just"/>
            <a:r>
              <a:rPr lang="es-ES" sz="2000" b="1" dirty="0"/>
              <a:t>- Orientaciones pedagógicas</a:t>
            </a:r>
            <a:r>
              <a:rPr lang="es-ES" sz="2000" dirty="0"/>
              <a:t>: Módulo Sentido de la Educación Inicial, 4 módulos de las actividades rectoras y el Módulo de Seguimiento al Desarrollo.</a:t>
            </a:r>
          </a:p>
          <a:p>
            <a:pPr algn="just"/>
            <a:endParaRPr lang="es-ES" sz="2000" dirty="0"/>
          </a:p>
          <a:p>
            <a:r>
              <a:rPr lang="es-ES" sz="2000" b="1" dirty="0"/>
              <a:t>- Guía Todos Listos: </a:t>
            </a:r>
            <a:r>
              <a:rPr lang="es-ES" sz="2000" dirty="0"/>
              <a:t>para acompañar las transiciones de los niños y las niñas en el entorno educativo</a:t>
            </a:r>
            <a:br>
              <a:rPr lang="es-ES" sz="2000" dirty="0"/>
            </a:br>
            <a:endParaRPr lang="es-ES" sz="2000" dirty="0"/>
          </a:p>
          <a:p>
            <a:pPr algn="just"/>
            <a:r>
              <a:rPr lang="es-ES" sz="2000" b="1" dirty="0"/>
              <a:t>- Cualificación del Talento Humano</a:t>
            </a:r>
            <a:endParaRPr lang="es-ES" sz="2000" dirty="0"/>
          </a:p>
          <a:p>
            <a:pPr algn="just"/>
            <a:endParaRPr lang="es-ES" sz="2000" dirty="0"/>
          </a:p>
          <a:p>
            <a:pPr algn="just"/>
            <a:r>
              <a:rPr lang="es-ES" sz="2000" b="1" dirty="0"/>
              <a:t>- Orientaciones para promover la lectura y escritura emergente en el grado de transición</a:t>
            </a:r>
            <a:endParaRPr lang="es-ES" sz="2000" dirty="0"/>
          </a:p>
          <a:p>
            <a:pPr algn="just"/>
            <a:endParaRPr lang="es-ES" sz="2000" dirty="0"/>
          </a:p>
          <a:p>
            <a:pPr algn="just"/>
            <a:r>
              <a:rPr lang="es-ES" sz="2000" b="1" dirty="0"/>
              <a:t>- Derechos Básicos de Aprendizaje:</a:t>
            </a:r>
            <a:endParaRPr lang="es-ES" sz="2000" dirty="0"/>
          </a:p>
          <a:p>
            <a:pPr algn="just"/>
            <a:endParaRPr lang="es-ES" sz="2000" dirty="0"/>
          </a:p>
          <a:p>
            <a:pPr lvl="0" algn="just"/>
            <a:r>
              <a:rPr lang="es-ES" sz="2000" b="1" dirty="0"/>
              <a:t>- Bases Curriculares (</a:t>
            </a:r>
            <a:r>
              <a:rPr lang="es-ES" sz="2000" dirty="0">
                <a:ea typeface="Calibri"/>
                <a:cs typeface="Calibri"/>
                <a:sym typeface="Calibri"/>
              </a:rPr>
              <a:t>Son un referente que orienta la organización de la práctica pedagógica y el diseño curricular que hacen las maestras y los maestros en los escenarios educativos, a partir del reconocimiento del desarrollo y los aprendizajes de los niños y las niñas entre los cero y los seis años. </a:t>
            </a:r>
            <a:endParaRPr lang="es-ES" sz="2000" dirty="0"/>
          </a:p>
          <a:p>
            <a:endParaRPr lang="es-ES" dirty="0"/>
          </a:p>
          <a:p>
            <a:r>
              <a:rPr lang="es-ES" dirty="0"/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2382163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6429204" cy="571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9836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116632"/>
            <a:ext cx="5184576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04325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6778">
            <a:off x="2061057" y="-83547"/>
            <a:ext cx="5202175" cy="6093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29726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640"/>
            <a:ext cx="5289122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5059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2008" y="1052736"/>
            <a:ext cx="9036496" cy="4525963"/>
          </a:xfrm>
        </p:spPr>
        <p:txBody>
          <a:bodyPr/>
          <a:lstStyle/>
          <a:p>
            <a:r>
              <a:rPr lang="es-ES" sz="2400" dirty="0">
                <a:hlinkClick r:id="rId2"/>
              </a:rPr>
              <a:t>http://aprende.colombiaaprende.edu.co/es/node/94185</a:t>
            </a:r>
            <a:r>
              <a:rPr lang="es-ES" sz="2400" dirty="0"/>
              <a:t/>
            </a:r>
            <a:br>
              <a:rPr lang="es-ES" sz="2400" dirty="0"/>
            </a:br>
            <a:r>
              <a:rPr lang="es-ES" sz="2400" dirty="0"/>
              <a:t/>
            </a:r>
            <a:br>
              <a:rPr lang="es-ES" sz="2400" dirty="0"/>
            </a:br>
            <a:endParaRPr lang="es-ES" sz="2400" dirty="0"/>
          </a:p>
          <a:p>
            <a:r>
              <a:rPr lang="es-ES" sz="2400" dirty="0">
                <a:hlinkClick r:id="rId3"/>
              </a:rPr>
              <a:t>http://www.colombiaaprende.edu.co/html/familia/1597/w3-article-341487.html</a:t>
            </a:r>
            <a:endParaRPr lang="es-ES" sz="2400" dirty="0"/>
          </a:p>
          <a:p>
            <a:endParaRPr lang="es-ES" sz="2400" dirty="0"/>
          </a:p>
          <a:p>
            <a:r>
              <a:rPr lang="es-ES" sz="2400" dirty="0"/>
              <a:t/>
            </a:r>
            <a:br>
              <a:rPr lang="es-ES" sz="2400" dirty="0"/>
            </a:br>
            <a:r>
              <a:rPr lang="es-ES" sz="2400" dirty="0">
                <a:hlinkClick r:id="rId4"/>
              </a:rPr>
              <a:t>https://www.mineducacion.gov.co/primerainfancia/1739/article-341880.html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2307894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616624" cy="648072"/>
          </a:xfrm>
        </p:spPr>
        <p:txBody>
          <a:bodyPr>
            <a:noAutofit/>
          </a:bodyPr>
          <a:lstStyle/>
          <a:p>
            <a:r>
              <a:rPr lang="es-CO" sz="3600" b="1" dirty="0"/>
              <a:t>Peticiones, Quejas y Reclamos PQR</a:t>
            </a:r>
            <a:endParaRPr lang="es-CO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51011"/>
            <a:ext cx="3456384" cy="471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50271"/>
            <a:ext cx="3667532" cy="511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615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832648" cy="1440160"/>
          </a:xfrm>
        </p:spPr>
        <p:txBody>
          <a:bodyPr>
            <a:noAutofit/>
          </a:bodyPr>
          <a:lstStyle/>
          <a:p>
            <a:r>
              <a:rPr lang="es-CO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OBJETIVO DE LA REUNION</a:t>
            </a:r>
            <a:endParaRPr lang="es-CO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O" dirty="0">
                <a:solidFill>
                  <a:srgbClr val="FF0000"/>
                </a:solidFill>
              </a:rPr>
              <a:t> </a:t>
            </a:r>
            <a:r>
              <a:rPr lang="es-CO" dirty="0" smtClean="0">
                <a:solidFill>
                  <a:srgbClr val="FF0000"/>
                </a:solidFill>
              </a:rPr>
              <a:t>                      </a:t>
            </a:r>
          </a:p>
          <a:p>
            <a:pPr marL="0" indent="0" algn="ctr">
              <a:buNone/>
            </a:pPr>
            <a:r>
              <a:rPr lang="es-CO" dirty="0" smtClean="0">
                <a:latin typeface="Arial Black" panose="020B0A04020102020204" pitchFamily="34" charset="0"/>
              </a:rPr>
              <a:t>Prestar acompañamiento a las Instituciones Educativas Privadas, para su funcionamiento.</a:t>
            </a:r>
            <a:r>
              <a:rPr lang="es-CO" dirty="0" smtClean="0">
                <a:solidFill>
                  <a:srgbClr val="FF0000"/>
                </a:solidFill>
              </a:rPr>
              <a:t>          </a:t>
            </a:r>
          </a:p>
          <a:p>
            <a:pPr marL="0" indent="0">
              <a:buNone/>
            </a:pPr>
            <a:r>
              <a:rPr lang="es-CO" dirty="0" smtClean="0">
                <a:solidFill>
                  <a:srgbClr val="FF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926360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616624" cy="648072"/>
          </a:xfrm>
        </p:spPr>
        <p:txBody>
          <a:bodyPr>
            <a:noAutofit/>
          </a:bodyPr>
          <a:lstStyle/>
          <a:p>
            <a:r>
              <a:rPr lang="es-CO" sz="3600" b="1" dirty="0"/>
              <a:t>Peticiones, Quejas y Reclamos PQR</a:t>
            </a:r>
            <a:endParaRPr lang="es-CO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138" y="1090613"/>
            <a:ext cx="5419725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39125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832648" cy="1440160"/>
          </a:xfrm>
        </p:spPr>
        <p:txBody>
          <a:bodyPr>
            <a:noAutofit/>
          </a:bodyPr>
          <a:lstStyle/>
          <a:p>
            <a:r>
              <a:rPr lang="es-CO" sz="3600" b="1" dirty="0" smtClean="0"/>
              <a:t>Rutas de Acceso a </a:t>
            </a:r>
            <a:r>
              <a:rPr lang="es-CO" sz="3600" b="1" dirty="0"/>
              <a:t>Información</a:t>
            </a:r>
            <a:endParaRPr lang="es-CO" sz="36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848872" cy="4752528"/>
          </a:xfrm>
        </p:spPr>
        <p:txBody>
          <a:bodyPr/>
          <a:lstStyle/>
          <a:p>
            <a:pPr marL="0" indent="0">
              <a:buNone/>
            </a:pPr>
            <a:r>
              <a:rPr lang="es-CO" dirty="0">
                <a:solidFill>
                  <a:srgbClr val="FF0000"/>
                </a:solidFill>
              </a:rPr>
              <a:t> </a:t>
            </a:r>
            <a:r>
              <a:rPr lang="es-CO" dirty="0" smtClean="0">
                <a:solidFill>
                  <a:srgbClr val="FF0000"/>
                </a:solidFill>
              </a:rPr>
              <a:t>                     </a:t>
            </a:r>
            <a:endParaRPr lang="es-CO" sz="2000" dirty="0" smtClean="0"/>
          </a:p>
          <a:p>
            <a:pPr marL="0" indent="0">
              <a:buNone/>
            </a:pPr>
            <a:r>
              <a:rPr lang="es-CO" sz="2400" dirty="0" smtClean="0"/>
              <a:t>Página de Internet </a:t>
            </a:r>
            <a:r>
              <a:rPr lang="es-CO" sz="2400" dirty="0" smtClean="0">
                <a:hlinkClick r:id="rId2"/>
              </a:rPr>
              <a:t>www.semibague.gov.co</a:t>
            </a:r>
            <a:endParaRPr lang="es-CO" sz="2400" dirty="0" smtClean="0"/>
          </a:p>
          <a:p>
            <a:pPr marL="0" indent="0">
              <a:buNone/>
            </a:pPr>
            <a:endParaRPr lang="es-CO" sz="2400" dirty="0" smtClean="0"/>
          </a:p>
          <a:p>
            <a:pPr marL="0" indent="0">
              <a:buNone/>
            </a:pPr>
            <a:r>
              <a:rPr lang="es-CO" sz="2400" dirty="0" smtClean="0"/>
              <a:t>Ministerio </a:t>
            </a:r>
            <a:r>
              <a:rPr lang="es-CO" sz="2400" dirty="0"/>
              <a:t>de Educación </a:t>
            </a:r>
            <a:r>
              <a:rPr lang="es-CO" sz="2400" dirty="0">
                <a:hlinkClick r:id="rId3"/>
              </a:rPr>
              <a:t>http://</a:t>
            </a:r>
            <a:r>
              <a:rPr lang="es-CO" sz="2400" dirty="0" smtClean="0">
                <a:hlinkClick r:id="rId3"/>
              </a:rPr>
              <a:t>www.mineducacion.gov.co</a:t>
            </a:r>
            <a:endParaRPr lang="es-CO" sz="2400" dirty="0" smtClean="0"/>
          </a:p>
          <a:p>
            <a:pPr marL="0" indent="0">
              <a:buNone/>
            </a:pPr>
            <a:endParaRPr lang="es-CO" sz="2400" dirty="0" smtClean="0"/>
          </a:p>
          <a:p>
            <a:pPr marL="0" indent="0">
              <a:buNone/>
            </a:pPr>
            <a:r>
              <a:rPr lang="es-CO" sz="2400" dirty="0" err="1" smtClean="0"/>
              <a:t>Colombiaaprende</a:t>
            </a:r>
            <a:r>
              <a:rPr lang="es-CO" sz="2400" dirty="0" smtClean="0"/>
              <a:t> </a:t>
            </a:r>
            <a:r>
              <a:rPr lang="es-CO" sz="2400" dirty="0">
                <a:hlinkClick r:id="rId4"/>
              </a:rPr>
              <a:t>http://</a:t>
            </a:r>
            <a:r>
              <a:rPr lang="es-CO" sz="2400" dirty="0" smtClean="0">
                <a:hlinkClick r:id="rId4"/>
              </a:rPr>
              <a:t>www.colombiaaprende.edu.co</a:t>
            </a:r>
            <a:endParaRPr lang="es-CO" sz="2400" dirty="0" smtClean="0"/>
          </a:p>
          <a:p>
            <a:pPr marL="0" indent="0">
              <a:buNone/>
            </a:pP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12885040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848872" cy="4752528"/>
          </a:xfrm>
        </p:spPr>
        <p:txBody>
          <a:bodyPr/>
          <a:lstStyle/>
          <a:p>
            <a:pPr marL="0" indent="0">
              <a:buNone/>
            </a:pPr>
            <a:r>
              <a:rPr lang="es-CO" dirty="0">
                <a:solidFill>
                  <a:srgbClr val="FF0000"/>
                </a:solidFill>
              </a:rPr>
              <a:t> </a:t>
            </a:r>
            <a:r>
              <a:rPr lang="es-CO" dirty="0" smtClean="0">
                <a:solidFill>
                  <a:srgbClr val="FF0000"/>
                </a:solidFill>
              </a:rPr>
              <a:t>                     </a:t>
            </a:r>
            <a:endParaRPr lang="es-CO" sz="2000" dirty="0" smtClean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106281"/>
              </p:ext>
            </p:extLst>
          </p:nvPr>
        </p:nvGraphicFramePr>
        <p:xfrm>
          <a:off x="1691680" y="620688"/>
          <a:ext cx="6192688" cy="4392486"/>
        </p:xfrm>
        <a:graphic>
          <a:graphicData uri="http://schemas.openxmlformats.org/drawingml/2006/table">
            <a:tbl>
              <a:tblPr firstRow="1" firstCol="1" bandRow="1"/>
              <a:tblGrid>
                <a:gridCol w="25100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82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32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Nury</a:t>
                      </a:r>
                      <a:r>
                        <a:rPr lang="es-CO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Perea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u="sng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hlinkClick r:id="rId2"/>
                        </a:rPr>
                        <a:t>nperea10@hotmail.com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2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Leonel Torres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u="sng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hlinkClick r:id="rId3"/>
                        </a:rPr>
                        <a:t>torreslombana2009@gmail.com 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2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Dora Camacho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u="sng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hlinkClick r:id="rId4"/>
                        </a:rPr>
                        <a:t>doracamacho56@yahoo.com 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32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Denise López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u="sng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hlinkClick r:id="rId5"/>
                        </a:rPr>
                        <a:t>dennyselopez1813@gmail.com 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32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Samuel Trujillo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u="sng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hlinkClick r:id="rId6"/>
                        </a:rPr>
                        <a:t>strujillocorrea@hotmail.com 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32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Alma Helena Rubio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u="sng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hlinkClick r:id="rId7"/>
                        </a:rPr>
                        <a:t>almarubio@gmail.com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59735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s-CO" dirty="0" smtClean="0"/>
          </a:p>
          <a:p>
            <a:pPr marL="0" indent="0" algn="ctr">
              <a:buNone/>
            </a:pPr>
            <a:endParaRPr lang="es-CO" dirty="0"/>
          </a:p>
          <a:p>
            <a:pPr marL="0" indent="0" algn="ctr">
              <a:buNone/>
            </a:pPr>
            <a:endParaRPr lang="es-CO" dirty="0" smtClean="0"/>
          </a:p>
          <a:p>
            <a:pPr marL="0" indent="0" algn="ctr">
              <a:buNone/>
            </a:pPr>
            <a:r>
              <a:rPr lang="es-CO" sz="9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GRACIAS</a:t>
            </a:r>
            <a:endParaRPr lang="es-CO" sz="9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704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403648" y="260648"/>
            <a:ext cx="5832648" cy="1440160"/>
          </a:xfrm>
        </p:spPr>
        <p:txBody>
          <a:bodyPr>
            <a:noAutofit/>
          </a:bodyPr>
          <a:lstStyle/>
          <a:p>
            <a:r>
              <a:rPr lang="es-CO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AGENDA</a:t>
            </a:r>
            <a:endParaRPr lang="es-CO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848872" cy="3960440"/>
          </a:xfrm>
        </p:spPr>
        <p:txBody>
          <a:bodyPr/>
          <a:lstStyle/>
          <a:p>
            <a:pPr marL="0" indent="0">
              <a:buNone/>
            </a:pPr>
            <a:r>
              <a:rPr lang="es-CO" b="1" dirty="0" smtClean="0"/>
              <a:t>1</a:t>
            </a:r>
            <a:r>
              <a:rPr lang="es-CO" b="1" dirty="0"/>
              <a:t>. Modificación Licencias de funcionamiento</a:t>
            </a:r>
          </a:p>
          <a:p>
            <a:pPr marL="0" indent="0">
              <a:buNone/>
            </a:pPr>
            <a:r>
              <a:rPr lang="es-CO" b="1" dirty="0"/>
              <a:t>2</a:t>
            </a:r>
            <a:r>
              <a:rPr lang="es-CO" b="1" dirty="0" smtClean="0"/>
              <a:t>. Proyecto </a:t>
            </a:r>
            <a:r>
              <a:rPr lang="es-CO" b="1" dirty="0"/>
              <a:t>Educativo Institucional PEI</a:t>
            </a:r>
          </a:p>
          <a:p>
            <a:pPr marL="0" indent="0">
              <a:buNone/>
            </a:pPr>
            <a:r>
              <a:rPr lang="es-CO" b="1" dirty="0"/>
              <a:t>3</a:t>
            </a:r>
            <a:r>
              <a:rPr lang="es-CO" b="1" dirty="0" smtClean="0"/>
              <a:t>. </a:t>
            </a:r>
            <a:r>
              <a:rPr lang="es-CO" b="1" dirty="0"/>
              <a:t>Autoevaluación</a:t>
            </a:r>
          </a:p>
          <a:p>
            <a:pPr marL="0" indent="0">
              <a:buNone/>
            </a:pPr>
            <a:r>
              <a:rPr lang="es-CO" b="1" dirty="0"/>
              <a:t>4</a:t>
            </a:r>
            <a:r>
              <a:rPr lang="es-CO" b="1" dirty="0" smtClean="0"/>
              <a:t>. </a:t>
            </a:r>
            <a:r>
              <a:rPr lang="es-CO" b="1" dirty="0"/>
              <a:t>Costos </a:t>
            </a:r>
            <a:r>
              <a:rPr lang="es-CO" b="1" dirty="0" smtClean="0"/>
              <a:t>Educativos</a:t>
            </a:r>
          </a:p>
          <a:p>
            <a:pPr marL="0" indent="0">
              <a:buNone/>
            </a:pPr>
            <a:r>
              <a:rPr lang="es-CO" b="1" dirty="0" smtClean="0"/>
              <a:t>5. </a:t>
            </a:r>
            <a:r>
              <a:rPr lang="es-CO" b="1" dirty="0"/>
              <a:t>Peticiones, Quejas y Reclamos </a:t>
            </a:r>
            <a:r>
              <a:rPr lang="es-CO" b="1" dirty="0" smtClean="0"/>
              <a:t>PQR</a:t>
            </a:r>
          </a:p>
          <a:p>
            <a:pPr marL="0" indent="0">
              <a:buNone/>
            </a:pPr>
            <a:r>
              <a:rPr lang="es-CO" b="1" dirty="0" smtClean="0"/>
              <a:t>6. Rutas de acceso a  </a:t>
            </a:r>
            <a:r>
              <a:rPr lang="es-CO" b="1" dirty="0"/>
              <a:t>de Información</a:t>
            </a:r>
          </a:p>
          <a:p>
            <a:pPr marL="0" indent="0">
              <a:buNone/>
            </a:pPr>
            <a:endParaRPr lang="es-CO" b="1" dirty="0"/>
          </a:p>
          <a:p>
            <a:pPr marL="0" indent="0">
              <a:buNone/>
            </a:pP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2021688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832648" cy="1440160"/>
          </a:xfrm>
        </p:spPr>
        <p:txBody>
          <a:bodyPr>
            <a:noAutofit/>
          </a:bodyPr>
          <a:lstStyle/>
          <a:p>
            <a:r>
              <a:rPr lang="es-CO" sz="3600" b="1" dirty="0"/>
              <a:t>Modificación Licencias de funcionamiento</a:t>
            </a:r>
            <a:br>
              <a:rPr lang="es-CO" sz="3600" b="1" dirty="0"/>
            </a:br>
            <a:endParaRPr lang="es-CO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848872" cy="3960440"/>
          </a:xfrm>
        </p:spPr>
        <p:txBody>
          <a:bodyPr/>
          <a:lstStyle/>
          <a:p>
            <a:pPr marL="0" indent="0">
              <a:buNone/>
            </a:pPr>
            <a:r>
              <a:rPr lang="es-CO" dirty="0">
                <a:solidFill>
                  <a:srgbClr val="FF0000"/>
                </a:solidFill>
              </a:rPr>
              <a:t> </a:t>
            </a:r>
            <a:r>
              <a:rPr lang="es-CO" dirty="0" smtClean="0">
                <a:solidFill>
                  <a:srgbClr val="FF0000"/>
                </a:solidFill>
              </a:rPr>
              <a:t>                     </a:t>
            </a:r>
            <a:endParaRPr lang="es-CO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CO" sz="2400" dirty="0" smtClean="0"/>
              <a:t>Cambio de Sede</a:t>
            </a:r>
          </a:p>
          <a:p>
            <a:pPr marL="0" indent="0">
              <a:buNone/>
            </a:pPr>
            <a:r>
              <a:rPr lang="es-CO" sz="2400" dirty="0" smtClean="0"/>
              <a:t>Requisitos: Representante, Secretaria de Planeación Municipal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CO" sz="2400" dirty="0" smtClean="0"/>
              <a:t>Cambio de Representante Legal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CO" sz="2400" dirty="0" smtClean="0"/>
              <a:t>Reestructuración del PEI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CO" sz="2400" dirty="0" smtClean="0"/>
              <a:t>Apertura de nueva sede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CO" sz="2400" dirty="0" smtClean="0"/>
              <a:t>Ampliación o disminución de cobertura</a:t>
            </a:r>
          </a:p>
          <a:p>
            <a:pPr marL="0" indent="0">
              <a:buNone/>
            </a:pP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2573311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832648" cy="1440160"/>
          </a:xfrm>
        </p:spPr>
        <p:txBody>
          <a:bodyPr>
            <a:noAutofit/>
          </a:bodyPr>
          <a:lstStyle/>
          <a:p>
            <a:pPr marL="0" indent="0"/>
            <a:r>
              <a:rPr lang="es-CO" sz="3600" b="1" dirty="0"/>
              <a:t>Modificación Licencias de funcionamiento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848872" cy="3960440"/>
          </a:xfrm>
        </p:spPr>
        <p:txBody>
          <a:bodyPr/>
          <a:lstStyle/>
          <a:p>
            <a:pPr marL="0" indent="0">
              <a:buNone/>
            </a:pPr>
            <a:r>
              <a:rPr lang="es-CO" dirty="0">
                <a:solidFill>
                  <a:srgbClr val="FF0000"/>
                </a:solidFill>
              </a:rPr>
              <a:t> </a:t>
            </a:r>
            <a:r>
              <a:rPr lang="es-CO" dirty="0" smtClean="0">
                <a:solidFill>
                  <a:srgbClr val="FF0000"/>
                </a:solidFill>
              </a:rPr>
              <a:t>                     </a:t>
            </a:r>
            <a:endParaRPr lang="es-CO" sz="2000" dirty="0" smtClean="0"/>
          </a:p>
          <a:p>
            <a:pPr marL="0" indent="0">
              <a:buNone/>
            </a:pP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Decreto 3433 de 2008 </a:t>
            </a:r>
            <a:r>
              <a:rPr lang="es-CO" sz="1400" dirty="0" smtClean="0"/>
              <a:t>“</a:t>
            </a:r>
            <a:r>
              <a:rPr lang="es-CO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Artículo 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9°. </a:t>
            </a:r>
            <a:r>
              <a:rPr lang="es-CO" sz="1600" i="1" u="sng" dirty="0">
                <a:latin typeface="Arial" panose="020B0604020202020204" pitchFamily="34" charset="0"/>
                <a:cs typeface="Arial" panose="020B0604020202020204" pitchFamily="34" charset="0"/>
              </a:rPr>
              <a:t>Modificaciones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. Las novedades relativas a </a:t>
            </a:r>
            <a:endParaRPr lang="es-CO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cambio 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de sede dentro de la misma entidad territorial certificada, </a:t>
            </a:r>
            <a:endParaRPr lang="es-CO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apertura 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de nuevas sedes en la misma jurisdicción, </a:t>
            </a:r>
            <a:endParaRPr lang="es-CO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cambio 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de nombre del establecimiento educativo o del titular de la licencia, </a:t>
            </a:r>
            <a:endParaRPr lang="es-CO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ampliación 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o disminución de los niveles de educación ofrecidos, </a:t>
            </a:r>
            <a:endParaRPr lang="es-CO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fusión 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de dos o más establecimientos educativos, o </a:t>
            </a:r>
            <a:endParaRPr lang="es-CO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modificación estructural del PEI que implique una modalidad de servicio distinto o en el carácter de la media, </a:t>
            </a:r>
            <a:endParaRPr lang="es-CO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16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requerirán </a:t>
            </a:r>
            <a:r>
              <a:rPr lang="es-CO" sz="1600" i="1" u="sng" dirty="0">
                <a:latin typeface="Arial" panose="020B0604020202020204" pitchFamily="34" charset="0"/>
                <a:cs typeface="Arial" panose="020B0604020202020204" pitchFamily="34" charset="0"/>
              </a:rPr>
              <a:t>una solicitud de modificación del acto administrativo mediante el cual se otorgó la licencia de funcionamiento</a:t>
            </a:r>
            <a:r>
              <a:rPr lang="es-CO" sz="1600" i="1" dirty="0">
                <a:latin typeface="Arial" panose="020B0604020202020204" pitchFamily="34" charset="0"/>
                <a:cs typeface="Arial" panose="020B0604020202020204" pitchFamily="34" charset="0"/>
              </a:rPr>
              <a:t>. Para tales efectos</a:t>
            </a:r>
            <a:r>
              <a:rPr lang="es-CO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es-CO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600" i="1" u="sng" dirty="0">
                <a:latin typeface="Arial" panose="020B0604020202020204" pitchFamily="34" charset="0"/>
                <a:cs typeface="Arial" panose="020B0604020202020204" pitchFamily="34" charset="0"/>
              </a:rPr>
              <a:t>el titular de la licencia presentará la solicitud, a la que anexará los soportes correspondientes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</a:p>
          <a:p>
            <a:pPr marL="0" indent="0">
              <a:buNone/>
            </a:pPr>
            <a:endParaRPr lang="es-CO" sz="2400" dirty="0" smtClean="0"/>
          </a:p>
          <a:p>
            <a:pPr marL="0" indent="0">
              <a:buNone/>
            </a:pP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3692816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764758" cy="792088"/>
          </a:xfrm>
        </p:spPr>
        <p:txBody>
          <a:bodyPr>
            <a:noAutofit/>
          </a:bodyPr>
          <a:lstStyle/>
          <a:p>
            <a:pPr marL="0" indent="0"/>
            <a:r>
              <a:rPr lang="es-CO" sz="3600" b="1" dirty="0"/>
              <a:t>Modificación Licencias de funcionamiento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848872" cy="3960440"/>
          </a:xfrm>
        </p:spPr>
        <p:txBody>
          <a:bodyPr/>
          <a:lstStyle/>
          <a:p>
            <a:pPr marL="0" indent="0">
              <a:buNone/>
            </a:pPr>
            <a:r>
              <a:rPr lang="es-CO" sz="2400" b="1" dirty="0" smtClean="0"/>
              <a:t>Cambio de Sede</a:t>
            </a:r>
          </a:p>
          <a:p>
            <a:pPr marL="0" indent="0">
              <a:buNone/>
            </a:pPr>
            <a:r>
              <a:rPr lang="es-CO" sz="2400" b="1" dirty="0" smtClean="0"/>
              <a:t>Apertura de nueva sede</a:t>
            </a:r>
          </a:p>
          <a:p>
            <a:pPr marL="0" indent="0">
              <a:buNone/>
            </a:pPr>
            <a:endParaRPr lang="es-CO" sz="2400" dirty="0" smtClean="0"/>
          </a:p>
          <a:p>
            <a:pPr marL="0" indent="0">
              <a:buNone/>
            </a:pPr>
            <a:endParaRPr lang="es-CO" dirty="0" smtClean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6988894" cy="3869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530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832648" cy="1440160"/>
          </a:xfrm>
        </p:spPr>
        <p:txBody>
          <a:bodyPr>
            <a:noAutofit/>
          </a:bodyPr>
          <a:lstStyle/>
          <a:p>
            <a:pPr marL="0" indent="0"/>
            <a:r>
              <a:rPr lang="es-CO" sz="3600" b="1" dirty="0"/>
              <a:t>Modificación Licencias de funcionamiento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848872" cy="3960440"/>
          </a:xfrm>
        </p:spPr>
        <p:txBody>
          <a:bodyPr/>
          <a:lstStyle/>
          <a:p>
            <a:pPr marL="0" indent="0">
              <a:buNone/>
            </a:pPr>
            <a:r>
              <a:rPr lang="es-CO" dirty="0">
                <a:solidFill>
                  <a:srgbClr val="FF0000"/>
                </a:solidFill>
              </a:rPr>
              <a:t> </a:t>
            </a:r>
            <a:r>
              <a:rPr lang="es-CO" dirty="0" smtClean="0">
                <a:solidFill>
                  <a:srgbClr val="FF0000"/>
                </a:solidFill>
              </a:rPr>
              <a:t>                     </a:t>
            </a:r>
            <a:endParaRPr lang="es-CO" sz="2400" dirty="0" smtClean="0"/>
          </a:p>
          <a:p>
            <a:pPr marL="0" indent="0">
              <a:buNone/>
            </a:pPr>
            <a:r>
              <a:rPr lang="es-CO" sz="2400" b="1" dirty="0" smtClean="0"/>
              <a:t>Cambio de Representante Legal</a:t>
            </a:r>
          </a:p>
          <a:p>
            <a:pPr marL="0" indent="0">
              <a:buNone/>
            </a:pPr>
            <a:endParaRPr lang="es-CO" sz="2400" b="1" dirty="0" smtClean="0"/>
          </a:p>
          <a:p>
            <a:pPr lvl="0"/>
            <a:r>
              <a:rPr lang="es-CO" sz="1800" dirty="0"/>
              <a:t>Copia de la Licencia de funcionamiento inicial y modificatorias en caso de tenerlas</a:t>
            </a:r>
          </a:p>
          <a:p>
            <a:pPr lvl="0"/>
            <a:r>
              <a:rPr lang="es-CO" sz="1800" dirty="0"/>
              <a:t>Copia de la última Resolución de avances del PEI o aprobación de estudios</a:t>
            </a:r>
          </a:p>
          <a:p>
            <a:pPr lvl="0"/>
            <a:r>
              <a:rPr lang="es-CO" sz="1800" dirty="0"/>
              <a:t>Copia de la última Resolución de aprobación de costos</a:t>
            </a:r>
          </a:p>
          <a:p>
            <a:pPr lvl="0"/>
            <a:r>
              <a:rPr lang="es-CO" sz="1800" dirty="0"/>
              <a:t>Promesa de compraventa autenticada por las partes </a:t>
            </a:r>
          </a:p>
          <a:p>
            <a:pPr lvl="0"/>
            <a:r>
              <a:rPr lang="es-CO" sz="1800" dirty="0"/>
              <a:t>Fotocopia de la cedula de ciudadanía del vendedor y del nuevo propietario</a:t>
            </a:r>
          </a:p>
          <a:p>
            <a:pPr lvl="0"/>
            <a:r>
              <a:rPr lang="es-CO" sz="1800" dirty="0"/>
              <a:t>Certificado de  Cámara de Comercio actualizada con el nuevo representante</a:t>
            </a:r>
          </a:p>
          <a:p>
            <a:endParaRPr lang="es-CO" dirty="0"/>
          </a:p>
          <a:p>
            <a:pPr marL="0" indent="0">
              <a:buNone/>
            </a:pP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1515681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832648" cy="1440160"/>
          </a:xfrm>
        </p:spPr>
        <p:txBody>
          <a:bodyPr>
            <a:noAutofit/>
          </a:bodyPr>
          <a:lstStyle/>
          <a:p>
            <a:pPr marL="0" indent="0"/>
            <a:r>
              <a:rPr lang="es-CO" sz="3600" b="1" dirty="0"/>
              <a:t>Modificación Licencias de funcionamiento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848872" cy="3960440"/>
          </a:xfrm>
        </p:spPr>
        <p:txBody>
          <a:bodyPr/>
          <a:lstStyle/>
          <a:p>
            <a:pPr marL="0" indent="0">
              <a:buNone/>
            </a:pPr>
            <a:r>
              <a:rPr lang="es-CO" dirty="0">
                <a:solidFill>
                  <a:srgbClr val="FF0000"/>
                </a:solidFill>
              </a:rPr>
              <a:t> </a:t>
            </a:r>
            <a:r>
              <a:rPr lang="es-CO" dirty="0" smtClean="0">
                <a:solidFill>
                  <a:srgbClr val="FF0000"/>
                </a:solidFill>
              </a:rPr>
              <a:t>                     </a:t>
            </a:r>
            <a:endParaRPr lang="es-CO" sz="2000" dirty="0" smtClean="0"/>
          </a:p>
          <a:p>
            <a:pPr marL="0" indent="0">
              <a:buNone/>
            </a:pPr>
            <a:r>
              <a:rPr lang="es-CO" sz="2400" b="1" dirty="0" smtClean="0"/>
              <a:t>Modificación Estructural  del PEI</a:t>
            </a:r>
          </a:p>
          <a:p>
            <a:pPr marL="0" indent="0">
              <a:buNone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implica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una modalidad de servicio distinto o en el carácter de la media</a:t>
            </a:r>
            <a:endParaRPr lang="es-CO" sz="2400" b="1" dirty="0"/>
          </a:p>
          <a:p>
            <a:pPr lvl="0"/>
            <a:r>
              <a:rPr lang="es-CO" sz="2000" dirty="0"/>
              <a:t>Copia de la Licencia de funcionamiento inicial y modificatorias en caso de tenerlas</a:t>
            </a:r>
          </a:p>
          <a:p>
            <a:pPr lvl="0"/>
            <a:r>
              <a:rPr lang="es-CO" sz="2000" dirty="0"/>
              <a:t>Copia de la última Resolución de avances del PEI o aprobación de estudios</a:t>
            </a:r>
          </a:p>
          <a:p>
            <a:pPr lvl="0"/>
            <a:r>
              <a:rPr lang="es-CO" sz="2000" dirty="0"/>
              <a:t>Copia de la última Resolución de aprobación de costos</a:t>
            </a:r>
          </a:p>
          <a:p>
            <a:pPr lvl="0"/>
            <a:r>
              <a:rPr lang="es-CO" sz="2000" dirty="0" smtClean="0"/>
              <a:t>Propuesta PEI</a:t>
            </a:r>
            <a:endParaRPr lang="es-CO" sz="2000" dirty="0"/>
          </a:p>
          <a:p>
            <a:pPr marL="0" indent="0">
              <a:buNone/>
            </a:pPr>
            <a:r>
              <a:rPr lang="es-CO" sz="2400" b="1" dirty="0" smtClean="0"/>
              <a:t>Ampliación </a:t>
            </a:r>
            <a:r>
              <a:rPr lang="es-CO" sz="2400" b="1" dirty="0"/>
              <a:t>o disminución de </a:t>
            </a:r>
            <a:r>
              <a:rPr lang="es-CO" sz="2400" b="1" dirty="0" smtClean="0"/>
              <a:t>cobertura</a:t>
            </a:r>
          </a:p>
          <a:p>
            <a:pPr marL="0" indent="0">
              <a:buNone/>
            </a:pPr>
            <a:r>
              <a:rPr lang="es-CO" sz="2400" b="1" dirty="0" smtClean="0"/>
              <a:t>Cambio de nombre de la I.E</a:t>
            </a:r>
            <a:endParaRPr lang="es-CO" sz="2400" b="1" dirty="0"/>
          </a:p>
          <a:p>
            <a:pPr marL="0" indent="0">
              <a:buNone/>
            </a:pPr>
            <a:endParaRPr lang="es-CO" sz="2400" dirty="0" smtClean="0"/>
          </a:p>
          <a:p>
            <a:pPr marL="0" indent="0">
              <a:buNone/>
            </a:pP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7331149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2540</TotalTime>
  <Words>1666</Words>
  <Application>Microsoft Office PowerPoint</Application>
  <PresentationFormat>Presentación en pantalla (4:3)</PresentationFormat>
  <Paragraphs>208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Tema de Office</vt:lpstr>
      <vt:lpstr>Presentación de PowerPoint</vt:lpstr>
      <vt:lpstr>Inspección y vigilancia equipo de trabajo</vt:lpstr>
      <vt:lpstr>OBJETIVO DE LA REUNION</vt:lpstr>
      <vt:lpstr>AGENDA</vt:lpstr>
      <vt:lpstr>Modificación Licencias de funcionamiento </vt:lpstr>
      <vt:lpstr>Modificación Licencias de funcionamiento</vt:lpstr>
      <vt:lpstr>Modificación Licencias de funcionamiento</vt:lpstr>
      <vt:lpstr>Modificación Licencias de funcionamiento</vt:lpstr>
      <vt:lpstr>Modificación Licencias de funcionamiento</vt:lpstr>
      <vt:lpstr>P E I </vt:lpstr>
      <vt:lpstr>Propuesta de PEI</vt:lpstr>
      <vt:lpstr>LA PROPUESTA DE PEI DEBERÁ CONTENER POR LO MENOS LA SIGUIENTE INFORMACIÓN: </vt:lpstr>
      <vt:lpstr>Presentación de PowerPoint</vt:lpstr>
      <vt:lpstr>Autoevaluación</vt:lpstr>
      <vt:lpstr>E  V  I</vt:lpstr>
      <vt:lpstr>Plan de Mejoramiento</vt:lpstr>
      <vt:lpstr>Plan de Mejoramiento</vt:lpstr>
      <vt:lpstr>COSTOS EDUCATIVOS</vt:lpstr>
      <vt:lpstr>COSTOS EDUCATIVOS Ley 1075 de 2015</vt:lpstr>
      <vt:lpstr>COSTOS EDUCATIVOS</vt:lpstr>
      <vt:lpstr>COSTOS EDUCATIVOS</vt:lpstr>
      <vt:lpstr>COSTOS EDUCATIVOS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Peticiones, Quejas y Reclamos PQR</vt:lpstr>
      <vt:lpstr>Peticiones, Quejas y Reclamos PQR</vt:lpstr>
      <vt:lpstr>Rutas de Acceso a Información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Angie Cordoba</dc:creator>
  <cp:lastModifiedBy>ALMA</cp:lastModifiedBy>
  <cp:revision>74</cp:revision>
  <cp:lastPrinted>2018-05-11T19:28:09Z</cp:lastPrinted>
  <dcterms:created xsi:type="dcterms:W3CDTF">2016-01-18T16:51:07Z</dcterms:created>
  <dcterms:modified xsi:type="dcterms:W3CDTF">2018-05-11T19:56:17Z</dcterms:modified>
</cp:coreProperties>
</file>