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8"/>
  </p:notesMasterIdLst>
  <p:handoutMasterIdLst>
    <p:handoutMasterId r:id="rId29"/>
  </p:handoutMasterIdLst>
  <p:sldIdLst>
    <p:sldId id="468" r:id="rId2"/>
    <p:sldId id="587" r:id="rId3"/>
    <p:sldId id="589" r:id="rId4"/>
    <p:sldId id="590" r:id="rId5"/>
    <p:sldId id="591" r:id="rId6"/>
    <p:sldId id="592" r:id="rId7"/>
    <p:sldId id="593" r:id="rId8"/>
    <p:sldId id="594" r:id="rId9"/>
    <p:sldId id="595" r:id="rId10"/>
    <p:sldId id="596" r:id="rId11"/>
    <p:sldId id="598" r:id="rId12"/>
    <p:sldId id="597" r:id="rId13"/>
    <p:sldId id="612" r:id="rId14"/>
    <p:sldId id="600" r:id="rId15"/>
    <p:sldId id="601" r:id="rId16"/>
    <p:sldId id="602" r:id="rId17"/>
    <p:sldId id="603" r:id="rId18"/>
    <p:sldId id="604" r:id="rId19"/>
    <p:sldId id="605" r:id="rId20"/>
    <p:sldId id="606" r:id="rId21"/>
    <p:sldId id="607" r:id="rId22"/>
    <p:sldId id="608" r:id="rId23"/>
    <p:sldId id="609" r:id="rId24"/>
    <p:sldId id="610" r:id="rId25"/>
    <p:sldId id="611" r:id="rId26"/>
    <p:sldId id="613" r:id="rId27"/>
  </p:sldIdLst>
  <p:sldSz cx="9144000" cy="6858000" type="screen4x3"/>
  <p:notesSz cx="6797675" cy="9928225"/>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8000"/>
    <a:srgbClr val="006600"/>
    <a:srgbClr val="6600CC"/>
    <a:srgbClr val="FFFF00"/>
    <a:srgbClr val="CC0099"/>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70" autoAdjust="0"/>
    <p:restoredTop sz="94660"/>
  </p:normalViewPr>
  <p:slideViewPr>
    <p:cSldViewPr>
      <p:cViewPr varScale="1">
        <p:scale>
          <a:sx n="87" d="100"/>
          <a:sy n="87" d="100"/>
        </p:scale>
        <p:origin x="-165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CD32F66F-1BDD-4805-AE3C-DC39F1483743}" type="datetimeFigureOut">
              <a:rPr lang="es-CO" smtClean="0"/>
              <a:pPr/>
              <a:t>28/05/2018</a:t>
            </a:fld>
            <a:endParaRPr lang="es-CO"/>
          </a:p>
        </p:txBody>
      </p:sp>
      <p:sp>
        <p:nvSpPr>
          <p:cNvPr id="4" name="3 Marcador de pie de página"/>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s-CO"/>
          </a:p>
        </p:txBody>
      </p:sp>
      <p:sp>
        <p:nvSpPr>
          <p:cNvPr id="5" name="4 Marcador de número de diapositiva"/>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BCDF1051-9A24-4A0D-9104-6234F5DAC1DB}" type="slidenum">
              <a:rPr lang="es-CO" smtClean="0"/>
              <a:pPr/>
              <a:t>‹Nº›</a:t>
            </a:fld>
            <a:endParaRPr lang="es-CO"/>
          </a:p>
        </p:txBody>
      </p:sp>
    </p:spTree>
    <p:extLst>
      <p:ext uri="{BB962C8B-B14F-4D97-AF65-F5344CB8AC3E}">
        <p14:creationId xmlns:p14="http://schemas.microsoft.com/office/powerpoint/2010/main" val="42167698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3D5B4D92-640A-4B7A-8EE8-5DA6467F9880}" type="datetimeFigureOut">
              <a:rPr lang="es-CO" smtClean="0"/>
              <a:pPr/>
              <a:t>28/05/2018</a:t>
            </a:fld>
            <a:endParaRPr lang="es-CO"/>
          </a:p>
        </p:txBody>
      </p:sp>
      <p:sp>
        <p:nvSpPr>
          <p:cNvPr id="4" name="Marcador de imagen de diapositiva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94C6787A-A8C6-4FAF-AACE-20BD9A7DB3C9}" type="slidenum">
              <a:rPr lang="es-CO" smtClean="0"/>
              <a:pPr/>
              <a:t>‹Nº›</a:t>
            </a:fld>
            <a:endParaRPr lang="es-CO"/>
          </a:p>
        </p:txBody>
      </p:sp>
    </p:spTree>
    <p:extLst>
      <p:ext uri="{BB962C8B-B14F-4D97-AF65-F5344CB8AC3E}">
        <p14:creationId xmlns:p14="http://schemas.microsoft.com/office/powerpoint/2010/main" val="2866029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2050"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a:xfrm>
            <a:off x="685800" y="2130435"/>
            <a:ext cx="7772400" cy="1470025"/>
          </a:xfrm>
        </p:spPr>
        <p:txBody>
          <a:bodyPr/>
          <a:lstStyle/>
          <a:p>
            <a:r>
              <a:rPr lang="es-ES" dirty="0" smtClean="0"/>
              <a:t>Haga clic para modificar el estilo de título del patrón</a:t>
            </a:r>
            <a:endParaRPr lang="es-CO" dirty="0"/>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a:xfrm>
            <a:off x="457200" y="6356360"/>
            <a:ext cx="2133600" cy="365125"/>
          </a:xfrm>
          <a:prstGeom prst="rect">
            <a:avLst/>
          </a:prstGeom>
        </p:spPr>
        <p:txBody>
          <a:bodyPr/>
          <a:lstStyle/>
          <a:p>
            <a:fld id="{6006F217-D839-4A90-8F9A-2CCD0D1A79CC}" type="datetimeFigureOut">
              <a:rPr lang="es-CO" smtClean="0">
                <a:solidFill>
                  <a:prstClr val="black"/>
                </a:solidFill>
              </a:rPr>
              <a:pPr/>
              <a:t>28/05/2018</a:t>
            </a:fld>
            <a:endParaRPr lang="es-CO">
              <a:solidFill>
                <a:prstClr val="black"/>
              </a:solidFill>
            </a:endParaRPr>
          </a:p>
        </p:txBody>
      </p:sp>
      <p:sp>
        <p:nvSpPr>
          <p:cNvPr id="5" name="4 Marcador de pie de página"/>
          <p:cNvSpPr>
            <a:spLocks noGrp="1"/>
          </p:cNvSpPr>
          <p:nvPr>
            <p:ph type="ftr" sz="quarter" idx="11"/>
          </p:nvPr>
        </p:nvSpPr>
        <p:spPr>
          <a:xfrm>
            <a:off x="3124200" y="6356360"/>
            <a:ext cx="2895600" cy="365125"/>
          </a:xfrm>
          <a:prstGeom prst="rect">
            <a:avLst/>
          </a:prstGeom>
        </p:spPr>
        <p:txBody>
          <a:bodyPr/>
          <a:lstStyle/>
          <a:p>
            <a:endParaRPr lang="es-CO">
              <a:solidFill>
                <a:prstClr val="black"/>
              </a:solidFill>
            </a:endParaRPr>
          </a:p>
        </p:txBody>
      </p:sp>
      <p:sp>
        <p:nvSpPr>
          <p:cNvPr id="6" name="5 Marcador de número de diapositiva"/>
          <p:cNvSpPr>
            <a:spLocks noGrp="1"/>
          </p:cNvSpPr>
          <p:nvPr>
            <p:ph type="sldNum" sz="quarter" idx="12"/>
          </p:nvPr>
        </p:nvSpPr>
        <p:spPr>
          <a:xfrm>
            <a:off x="6553200" y="6356360"/>
            <a:ext cx="2133600" cy="365125"/>
          </a:xfrm>
          <a:prstGeom prst="rect">
            <a:avLst/>
          </a:prstGeom>
        </p:spPr>
        <p:txBody>
          <a:bodyPr/>
          <a:lstStyle/>
          <a:p>
            <a:fld id="{8CB6FCD7-85B8-4EE7-BBED-8A8877010CF0}" type="slidenum">
              <a:rPr lang="es-CO" smtClean="0">
                <a:solidFill>
                  <a:prstClr val="black"/>
                </a:solidFill>
              </a:rPr>
              <a:pPr/>
              <a:t>‹Nº›</a:t>
            </a:fld>
            <a:endParaRPr lang="es-CO">
              <a:solidFill>
                <a:prstClr val="black"/>
              </a:solidFill>
            </a:endParaRPr>
          </a:p>
        </p:txBody>
      </p:sp>
    </p:spTree>
    <p:extLst>
      <p:ext uri="{BB962C8B-B14F-4D97-AF65-F5344CB8AC3E}">
        <p14:creationId xmlns:p14="http://schemas.microsoft.com/office/powerpoint/2010/main" val="212952583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1600206"/>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6356360"/>
            <a:ext cx="2133600" cy="365125"/>
          </a:xfrm>
          <a:prstGeom prst="rect">
            <a:avLst/>
          </a:prstGeom>
        </p:spPr>
        <p:txBody>
          <a:bodyPr/>
          <a:lstStyle/>
          <a:p>
            <a:fld id="{6006F217-D839-4A90-8F9A-2CCD0D1A79CC}" type="datetimeFigureOut">
              <a:rPr lang="es-CO" smtClean="0">
                <a:solidFill>
                  <a:prstClr val="black"/>
                </a:solidFill>
              </a:rPr>
              <a:pPr/>
              <a:t>28/05/2018</a:t>
            </a:fld>
            <a:endParaRPr lang="es-CO">
              <a:solidFill>
                <a:prstClr val="black"/>
              </a:solidFill>
            </a:endParaRPr>
          </a:p>
        </p:txBody>
      </p:sp>
      <p:sp>
        <p:nvSpPr>
          <p:cNvPr id="5" name="4 Marcador de pie de página"/>
          <p:cNvSpPr>
            <a:spLocks noGrp="1"/>
          </p:cNvSpPr>
          <p:nvPr>
            <p:ph type="ftr" sz="quarter" idx="11"/>
          </p:nvPr>
        </p:nvSpPr>
        <p:spPr>
          <a:xfrm>
            <a:off x="3124200" y="6356360"/>
            <a:ext cx="2895600" cy="365125"/>
          </a:xfrm>
          <a:prstGeom prst="rect">
            <a:avLst/>
          </a:prstGeom>
        </p:spPr>
        <p:txBody>
          <a:bodyPr/>
          <a:lstStyle/>
          <a:p>
            <a:endParaRPr lang="es-CO">
              <a:solidFill>
                <a:prstClr val="black"/>
              </a:solidFill>
            </a:endParaRPr>
          </a:p>
        </p:txBody>
      </p:sp>
      <p:sp>
        <p:nvSpPr>
          <p:cNvPr id="6" name="5 Marcador de número de diapositiva"/>
          <p:cNvSpPr>
            <a:spLocks noGrp="1"/>
          </p:cNvSpPr>
          <p:nvPr>
            <p:ph type="sldNum" sz="quarter" idx="12"/>
          </p:nvPr>
        </p:nvSpPr>
        <p:spPr>
          <a:xfrm>
            <a:off x="6553200" y="6356360"/>
            <a:ext cx="2133600" cy="365125"/>
          </a:xfrm>
          <a:prstGeom prst="rect">
            <a:avLst/>
          </a:prstGeom>
        </p:spPr>
        <p:txBody>
          <a:bodyPr/>
          <a:lstStyle/>
          <a:p>
            <a:fld id="{8CB6FCD7-85B8-4EE7-BBED-8A8877010CF0}" type="slidenum">
              <a:rPr lang="es-CO" smtClean="0">
                <a:solidFill>
                  <a:prstClr val="black"/>
                </a:solidFill>
              </a:rPr>
              <a:pPr/>
              <a:t>‹Nº›</a:t>
            </a:fld>
            <a:endParaRPr lang="es-CO">
              <a:solidFill>
                <a:prstClr val="black"/>
              </a:solidFill>
            </a:endParaRPr>
          </a:p>
        </p:txBody>
      </p:sp>
    </p:spTree>
    <p:extLst>
      <p:ext uri="{BB962C8B-B14F-4D97-AF65-F5344CB8AC3E}">
        <p14:creationId xmlns:p14="http://schemas.microsoft.com/office/powerpoint/2010/main" val="3654866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vertical"/>
          <p:cNvSpPr>
            <a:spLocks noGrp="1"/>
          </p:cNvSpPr>
          <p:nvPr>
            <p:ph type="title" orient="vert"/>
          </p:nvPr>
        </p:nvSpPr>
        <p:spPr>
          <a:xfrm>
            <a:off x="6629400" y="27464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4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6356360"/>
            <a:ext cx="2133600" cy="365125"/>
          </a:xfrm>
          <a:prstGeom prst="rect">
            <a:avLst/>
          </a:prstGeom>
        </p:spPr>
        <p:txBody>
          <a:bodyPr/>
          <a:lstStyle/>
          <a:p>
            <a:fld id="{6006F217-D839-4A90-8F9A-2CCD0D1A79CC}" type="datetimeFigureOut">
              <a:rPr lang="es-CO" smtClean="0">
                <a:solidFill>
                  <a:prstClr val="black"/>
                </a:solidFill>
              </a:rPr>
              <a:pPr/>
              <a:t>28/05/2018</a:t>
            </a:fld>
            <a:endParaRPr lang="es-CO">
              <a:solidFill>
                <a:prstClr val="black"/>
              </a:solidFill>
            </a:endParaRPr>
          </a:p>
        </p:txBody>
      </p:sp>
      <p:sp>
        <p:nvSpPr>
          <p:cNvPr id="5" name="4 Marcador de pie de página"/>
          <p:cNvSpPr>
            <a:spLocks noGrp="1"/>
          </p:cNvSpPr>
          <p:nvPr>
            <p:ph type="ftr" sz="quarter" idx="11"/>
          </p:nvPr>
        </p:nvSpPr>
        <p:spPr>
          <a:xfrm>
            <a:off x="3124200" y="6356360"/>
            <a:ext cx="2895600" cy="365125"/>
          </a:xfrm>
          <a:prstGeom prst="rect">
            <a:avLst/>
          </a:prstGeom>
        </p:spPr>
        <p:txBody>
          <a:bodyPr/>
          <a:lstStyle/>
          <a:p>
            <a:endParaRPr lang="es-CO">
              <a:solidFill>
                <a:prstClr val="black"/>
              </a:solidFill>
            </a:endParaRPr>
          </a:p>
        </p:txBody>
      </p:sp>
      <p:sp>
        <p:nvSpPr>
          <p:cNvPr id="6" name="5 Marcador de número de diapositiva"/>
          <p:cNvSpPr>
            <a:spLocks noGrp="1"/>
          </p:cNvSpPr>
          <p:nvPr>
            <p:ph type="sldNum" sz="quarter" idx="12"/>
          </p:nvPr>
        </p:nvSpPr>
        <p:spPr>
          <a:xfrm>
            <a:off x="6553200" y="6356360"/>
            <a:ext cx="2133600" cy="365125"/>
          </a:xfrm>
          <a:prstGeom prst="rect">
            <a:avLst/>
          </a:prstGeom>
        </p:spPr>
        <p:txBody>
          <a:bodyPr/>
          <a:lstStyle/>
          <a:p>
            <a:fld id="{8CB6FCD7-85B8-4EE7-BBED-8A8877010CF0}" type="slidenum">
              <a:rPr lang="es-CO" smtClean="0">
                <a:solidFill>
                  <a:prstClr val="black"/>
                </a:solidFill>
              </a:rPr>
              <a:pPr/>
              <a:t>‹Nº›</a:t>
            </a:fld>
            <a:endParaRPr lang="es-CO">
              <a:solidFill>
                <a:prstClr val="black"/>
              </a:solidFill>
            </a:endParaRPr>
          </a:p>
        </p:txBody>
      </p:sp>
    </p:spTree>
    <p:extLst>
      <p:ext uri="{BB962C8B-B14F-4D97-AF65-F5344CB8AC3E}">
        <p14:creationId xmlns:p14="http://schemas.microsoft.com/office/powerpoint/2010/main" val="2158421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907704" y="404664"/>
            <a:ext cx="5637312" cy="782960"/>
          </a:xfrm>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a:xfrm>
            <a:off x="457200" y="1600206"/>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6356360"/>
            <a:ext cx="2133600" cy="365125"/>
          </a:xfrm>
          <a:prstGeom prst="rect">
            <a:avLst/>
          </a:prstGeom>
        </p:spPr>
        <p:txBody>
          <a:bodyPr/>
          <a:lstStyle/>
          <a:p>
            <a:fld id="{6006F217-D839-4A90-8F9A-2CCD0D1A79CC}" type="datetimeFigureOut">
              <a:rPr lang="es-CO" smtClean="0">
                <a:solidFill>
                  <a:prstClr val="black"/>
                </a:solidFill>
              </a:rPr>
              <a:pPr/>
              <a:t>28/05/2018</a:t>
            </a:fld>
            <a:endParaRPr lang="es-CO">
              <a:solidFill>
                <a:prstClr val="black"/>
              </a:solidFill>
            </a:endParaRPr>
          </a:p>
        </p:txBody>
      </p:sp>
      <p:sp>
        <p:nvSpPr>
          <p:cNvPr id="5" name="4 Marcador de pie de página"/>
          <p:cNvSpPr>
            <a:spLocks noGrp="1"/>
          </p:cNvSpPr>
          <p:nvPr>
            <p:ph type="ftr" sz="quarter" idx="11"/>
          </p:nvPr>
        </p:nvSpPr>
        <p:spPr>
          <a:xfrm>
            <a:off x="3124200" y="6356360"/>
            <a:ext cx="2895600" cy="365125"/>
          </a:xfrm>
          <a:prstGeom prst="rect">
            <a:avLst/>
          </a:prstGeom>
        </p:spPr>
        <p:txBody>
          <a:bodyPr/>
          <a:lstStyle/>
          <a:p>
            <a:endParaRPr lang="es-CO">
              <a:solidFill>
                <a:prstClr val="black"/>
              </a:solidFill>
            </a:endParaRPr>
          </a:p>
        </p:txBody>
      </p:sp>
      <p:sp>
        <p:nvSpPr>
          <p:cNvPr id="6" name="5 Marcador de número de diapositiva"/>
          <p:cNvSpPr>
            <a:spLocks noGrp="1"/>
          </p:cNvSpPr>
          <p:nvPr>
            <p:ph type="sldNum" sz="quarter" idx="12"/>
          </p:nvPr>
        </p:nvSpPr>
        <p:spPr>
          <a:xfrm>
            <a:off x="6553200" y="6356360"/>
            <a:ext cx="2133600" cy="365125"/>
          </a:xfrm>
          <a:prstGeom prst="rect">
            <a:avLst/>
          </a:prstGeom>
        </p:spPr>
        <p:txBody>
          <a:bodyPr/>
          <a:lstStyle/>
          <a:p>
            <a:fld id="{8CB6FCD7-85B8-4EE7-BBED-8A8877010CF0}" type="slidenum">
              <a:rPr lang="es-CO" smtClean="0">
                <a:solidFill>
                  <a:prstClr val="black"/>
                </a:solidFill>
              </a:rPr>
              <a:pPr/>
              <a:t>‹Nº›</a:t>
            </a:fld>
            <a:endParaRPr lang="es-CO">
              <a:solidFill>
                <a:prstClr val="black"/>
              </a:solidFill>
            </a:endParaRPr>
          </a:p>
        </p:txBody>
      </p:sp>
    </p:spTree>
    <p:extLst>
      <p:ext uri="{BB962C8B-B14F-4D97-AF65-F5344CB8AC3E}">
        <p14:creationId xmlns:p14="http://schemas.microsoft.com/office/powerpoint/2010/main" val="17302204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722313" y="440691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457200" y="6356360"/>
            <a:ext cx="2133600" cy="365125"/>
          </a:xfrm>
          <a:prstGeom prst="rect">
            <a:avLst/>
          </a:prstGeom>
        </p:spPr>
        <p:txBody>
          <a:bodyPr/>
          <a:lstStyle/>
          <a:p>
            <a:fld id="{6006F217-D839-4A90-8F9A-2CCD0D1A79CC}" type="datetimeFigureOut">
              <a:rPr lang="es-CO" smtClean="0">
                <a:solidFill>
                  <a:prstClr val="black"/>
                </a:solidFill>
              </a:rPr>
              <a:pPr/>
              <a:t>28/05/2018</a:t>
            </a:fld>
            <a:endParaRPr lang="es-CO">
              <a:solidFill>
                <a:prstClr val="black"/>
              </a:solidFill>
            </a:endParaRPr>
          </a:p>
        </p:txBody>
      </p:sp>
      <p:sp>
        <p:nvSpPr>
          <p:cNvPr id="5" name="4 Marcador de pie de página"/>
          <p:cNvSpPr>
            <a:spLocks noGrp="1"/>
          </p:cNvSpPr>
          <p:nvPr>
            <p:ph type="ftr" sz="quarter" idx="11"/>
          </p:nvPr>
        </p:nvSpPr>
        <p:spPr>
          <a:xfrm>
            <a:off x="3124200" y="6356360"/>
            <a:ext cx="2895600" cy="365125"/>
          </a:xfrm>
          <a:prstGeom prst="rect">
            <a:avLst/>
          </a:prstGeom>
        </p:spPr>
        <p:txBody>
          <a:bodyPr/>
          <a:lstStyle/>
          <a:p>
            <a:endParaRPr lang="es-CO">
              <a:solidFill>
                <a:prstClr val="black"/>
              </a:solidFill>
            </a:endParaRPr>
          </a:p>
        </p:txBody>
      </p:sp>
      <p:sp>
        <p:nvSpPr>
          <p:cNvPr id="6" name="5 Marcador de número de diapositiva"/>
          <p:cNvSpPr>
            <a:spLocks noGrp="1"/>
          </p:cNvSpPr>
          <p:nvPr>
            <p:ph type="sldNum" sz="quarter" idx="12"/>
          </p:nvPr>
        </p:nvSpPr>
        <p:spPr>
          <a:xfrm>
            <a:off x="6553200" y="6356360"/>
            <a:ext cx="2133600" cy="365125"/>
          </a:xfrm>
          <a:prstGeom prst="rect">
            <a:avLst/>
          </a:prstGeom>
        </p:spPr>
        <p:txBody>
          <a:bodyPr/>
          <a:lstStyle/>
          <a:p>
            <a:fld id="{8CB6FCD7-85B8-4EE7-BBED-8A8877010CF0}" type="slidenum">
              <a:rPr lang="es-CO" smtClean="0">
                <a:solidFill>
                  <a:prstClr val="black"/>
                </a:solidFill>
              </a:rPr>
              <a:pPr/>
              <a:t>‹Nº›</a:t>
            </a:fld>
            <a:endParaRPr lang="es-CO">
              <a:solidFill>
                <a:prstClr val="black"/>
              </a:solidFill>
            </a:endParaRPr>
          </a:p>
        </p:txBody>
      </p:sp>
    </p:spTree>
    <p:extLst>
      <p:ext uri="{BB962C8B-B14F-4D97-AF65-F5344CB8AC3E}">
        <p14:creationId xmlns:p14="http://schemas.microsoft.com/office/powerpoint/2010/main" val="42107827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6"/>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6"/>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a:xfrm>
            <a:off x="457200" y="6356360"/>
            <a:ext cx="2133600" cy="365125"/>
          </a:xfrm>
          <a:prstGeom prst="rect">
            <a:avLst/>
          </a:prstGeom>
        </p:spPr>
        <p:txBody>
          <a:bodyPr/>
          <a:lstStyle/>
          <a:p>
            <a:fld id="{6006F217-D839-4A90-8F9A-2CCD0D1A79CC}" type="datetimeFigureOut">
              <a:rPr lang="es-CO" smtClean="0">
                <a:solidFill>
                  <a:prstClr val="black"/>
                </a:solidFill>
              </a:rPr>
              <a:pPr/>
              <a:t>28/05/2018</a:t>
            </a:fld>
            <a:endParaRPr lang="es-CO">
              <a:solidFill>
                <a:prstClr val="black"/>
              </a:solidFill>
            </a:endParaRPr>
          </a:p>
        </p:txBody>
      </p:sp>
      <p:sp>
        <p:nvSpPr>
          <p:cNvPr id="6" name="5 Marcador de pie de página"/>
          <p:cNvSpPr>
            <a:spLocks noGrp="1"/>
          </p:cNvSpPr>
          <p:nvPr>
            <p:ph type="ftr" sz="quarter" idx="11"/>
          </p:nvPr>
        </p:nvSpPr>
        <p:spPr>
          <a:xfrm>
            <a:off x="3124200" y="6356360"/>
            <a:ext cx="2895600" cy="365125"/>
          </a:xfrm>
          <a:prstGeom prst="rect">
            <a:avLst/>
          </a:prstGeom>
        </p:spPr>
        <p:txBody>
          <a:bodyPr/>
          <a:lstStyle/>
          <a:p>
            <a:endParaRPr lang="es-CO">
              <a:solidFill>
                <a:prstClr val="black"/>
              </a:solidFill>
            </a:endParaRPr>
          </a:p>
        </p:txBody>
      </p:sp>
      <p:sp>
        <p:nvSpPr>
          <p:cNvPr id="7" name="6 Marcador de número de diapositiva"/>
          <p:cNvSpPr>
            <a:spLocks noGrp="1"/>
          </p:cNvSpPr>
          <p:nvPr>
            <p:ph type="sldNum" sz="quarter" idx="12"/>
          </p:nvPr>
        </p:nvSpPr>
        <p:spPr>
          <a:xfrm>
            <a:off x="6553200" y="6356360"/>
            <a:ext cx="2133600" cy="365125"/>
          </a:xfrm>
          <a:prstGeom prst="rect">
            <a:avLst/>
          </a:prstGeom>
        </p:spPr>
        <p:txBody>
          <a:bodyPr/>
          <a:lstStyle/>
          <a:p>
            <a:fld id="{8CB6FCD7-85B8-4EE7-BBED-8A8877010CF0}" type="slidenum">
              <a:rPr lang="es-CO" smtClean="0">
                <a:solidFill>
                  <a:prstClr val="black"/>
                </a:solidFill>
              </a:rPr>
              <a:pPr/>
              <a:t>‹Nº›</a:t>
            </a:fld>
            <a:endParaRPr lang="es-CO">
              <a:solidFill>
                <a:prstClr val="black"/>
              </a:solidFill>
            </a:endParaRPr>
          </a:p>
        </p:txBody>
      </p:sp>
    </p:spTree>
    <p:extLst>
      <p:ext uri="{BB962C8B-B14F-4D97-AF65-F5344CB8AC3E}">
        <p14:creationId xmlns:p14="http://schemas.microsoft.com/office/powerpoint/2010/main" val="1617149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30"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30"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a:xfrm>
            <a:off x="457200" y="6356360"/>
            <a:ext cx="2133600" cy="365125"/>
          </a:xfrm>
          <a:prstGeom prst="rect">
            <a:avLst/>
          </a:prstGeom>
        </p:spPr>
        <p:txBody>
          <a:bodyPr/>
          <a:lstStyle/>
          <a:p>
            <a:fld id="{6006F217-D839-4A90-8F9A-2CCD0D1A79CC}" type="datetimeFigureOut">
              <a:rPr lang="es-CO" smtClean="0">
                <a:solidFill>
                  <a:prstClr val="black"/>
                </a:solidFill>
              </a:rPr>
              <a:pPr/>
              <a:t>28/05/2018</a:t>
            </a:fld>
            <a:endParaRPr lang="es-CO">
              <a:solidFill>
                <a:prstClr val="black"/>
              </a:solidFill>
            </a:endParaRPr>
          </a:p>
        </p:txBody>
      </p:sp>
      <p:sp>
        <p:nvSpPr>
          <p:cNvPr id="8" name="7 Marcador de pie de página"/>
          <p:cNvSpPr>
            <a:spLocks noGrp="1"/>
          </p:cNvSpPr>
          <p:nvPr>
            <p:ph type="ftr" sz="quarter" idx="11"/>
          </p:nvPr>
        </p:nvSpPr>
        <p:spPr>
          <a:xfrm>
            <a:off x="3124200" y="6356360"/>
            <a:ext cx="2895600" cy="365125"/>
          </a:xfrm>
          <a:prstGeom prst="rect">
            <a:avLst/>
          </a:prstGeom>
        </p:spPr>
        <p:txBody>
          <a:bodyPr/>
          <a:lstStyle/>
          <a:p>
            <a:endParaRPr lang="es-CO">
              <a:solidFill>
                <a:prstClr val="black"/>
              </a:solidFill>
            </a:endParaRPr>
          </a:p>
        </p:txBody>
      </p:sp>
      <p:sp>
        <p:nvSpPr>
          <p:cNvPr id="9" name="8 Marcador de número de diapositiva"/>
          <p:cNvSpPr>
            <a:spLocks noGrp="1"/>
          </p:cNvSpPr>
          <p:nvPr>
            <p:ph type="sldNum" sz="quarter" idx="12"/>
          </p:nvPr>
        </p:nvSpPr>
        <p:spPr>
          <a:xfrm>
            <a:off x="6553200" y="6356360"/>
            <a:ext cx="2133600" cy="365125"/>
          </a:xfrm>
          <a:prstGeom prst="rect">
            <a:avLst/>
          </a:prstGeom>
        </p:spPr>
        <p:txBody>
          <a:bodyPr/>
          <a:lstStyle/>
          <a:p>
            <a:fld id="{8CB6FCD7-85B8-4EE7-BBED-8A8877010CF0}" type="slidenum">
              <a:rPr lang="es-CO" smtClean="0">
                <a:solidFill>
                  <a:prstClr val="black"/>
                </a:solidFill>
              </a:rPr>
              <a:pPr/>
              <a:t>‹Nº›</a:t>
            </a:fld>
            <a:endParaRPr lang="es-CO">
              <a:solidFill>
                <a:prstClr val="black"/>
              </a:solidFill>
            </a:endParaRPr>
          </a:p>
        </p:txBody>
      </p:sp>
    </p:spTree>
    <p:extLst>
      <p:ext uri="{BB962C8B-B14F-4D97-AF65-F5344CB8AC3E}">
        <p14:creationId xmlns:p14="http://schemas.microsoft.com/office/powerpoint/2010/main" val="455795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a:xfrm>
            <a:off x="457200" y="6356360"/>
            <a:ext cx="2133600" cy="365125"/>
          </a:xfrm>
          <a:prstGeom prst="rect">
            <a:avLst/>
          </a:prstGeom>
        </p:spPr>
        <p:txBody>
          <a:bodyPr/>
          <a:lstStyle/>
          <a:p>
            <a:fld id="{6006F217-D839-4A90-8F9A-2CCD0D1A79CC}" type="datetimeFigureOut">
              <a:rPr lang="es-CO" smtClean="0">
                <a:solidFill>
                  <a:prstClr val="black"/>
                </a:solidFill>
              </a:rPr>
              <a:pPr/>
              <a:t>28/05/2018</a:t>
            </a:fld>
            <a:endParaRPr lang="es-CO">
              <a:solidFill>
                <a:prstClr val="black"/>
              </a:solidFill>
            </a:endParaRPr>
          </a:p>
        </p:txBody>
      </p:sp>
      <p:sp>
        <p:nvSpPr>
          <p:cNvPr id="4" name="3 Marcador de pie de página"/>
          <p:cNvSpPr>
            <a:spLocks noGrp="1"/>
          </p:cNvSpPr>
          <p:nvPr>
            <p:ph type="ftr" sz="quarter" idx="11"/>
          </p:nvPr>
        </p:nvSpPr>
        <p:spPr>
          <a:xfrm>
            <a:off x="3124200" y="6356360"/>
            <a:ext cx="2895600" cy="365125"/>
          </a:xfrm>
          <a:prstGeom prst="rect">
            <a:avLst/>
          </a:prstGeom>
        </p:spPr>
        <p:txBody>
          <a:bodyPr/>
          <a:lstStyle/>
          <a:p>
            <a:endParaRPr lang="es-CO">
              <a:solidFill>
                <a:prstClr val="black"/>
              </a:solidFill>
            </a:endParaRPr>
          </a:p>
        </p:txBody>
      </p:sp>
      <p:sp>
        <p:nvSpPr>
          <p:cNvPr id="5" name="4 Marcador de número de diapositiva"/>
          <p:cNvSpPr>
            <a:spLocks noGrp="1"/>
          </p:cNvSpPr>
          <p:nvPr>
            <p:ph type="sldNum" sz="quarter" idx="12"/>
          </p:nvPr>
        </p:nvSpPr>
        <p:spPr>
          <a:xfrm>
            <a:off x="6553200" y="6356360"/>
            <a:ext cx="2133600" cy="365125"/>
          </a:xfrm>
          <a:prstGeom prst="rect">
            <a:avLst/>
          </a:prstGeom>
        </p:spPr>
        <p:txBody>
          <a:bodyPr/>
          <a:lstStyle/>
          <a:p>
            <a:fld id="{8CB6FCD7-85B8-4EE7-BBED-8A8877010CF0}" type="slidenum">
              <a:rPr lang="es-CO" smtClean="0">
                <a:solidFill>
                  <a:prstClr val="black"/>
                </a:solidFill>
              </a:rPr>
              <a:pPr/>
              <a:t>‹Nº›</a:t>
            </a:fld>
            <a:endParaRPr lang="es-CO">
              <a:solidFill>
                <a:prstClr val="black"/>
              </a:solidFill>
            </a:endParaRPr>
          </a:p>
        </p:txBody>
      </p:sp>
    </p:spTree>
    <p:extLst>
      <p:ext uri="{BB962C8B-B14F-4D97-AF65-F5344CB8AC3E}">
        <p14:creationId xmlns:p14="http://schemas.microsoft.com/office/powerpoint/2010/main" val="225038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60"/>
            <a:ext cx="2133600" cy="365125"/>
          </a:xfrm>
          <a:prstGeom prst="rect">
            <a:avLst/>
          </a:prstGeom>
        </p:spPr>
        <p:txBody>
          <a:bodyPr/>
          <a:lstStyle/>
          <a:p>
            <a:fld id="{6006F217-D839-4A90-8F9A-2CCD0D1A79CC}" type="datetimeFigureOut">
              <a:rPr lang="es-CO" smtClean="0">
                <a:solidFill>
                  <a:prstClr val="black"/>
                </a:solidFill>
              </a:rPr>
              <a:pPr/>
              <a:t>28/05/2018</a:t>
            </a:fld>
            <a:endParaRPr lang="es-CO">
              <a:solidFill>
                <a:prstClr val="black"/>
              </a:solidFill>
            </a:endParaRPr>
          </a:p>
        </p:txBody>
      </p:sp>
      <p:sp>
        <p:nvSpPr>
          <p:cNvPr id="3" name="2 Marcador de pie de página"/>
          <p:cNvSpPr>
            <a:spLocks noGrp="1"/>
          </p:cNvSpPr>
          <p:nvPr>
            <p:ph type="ftr" sz="quarter" idx="11"/>
          </p:nvPr>
        </p:nvSpPr>
        <p:spPr>
          <a:xfrm>
            <a:off x="3124200" y="6356360"/>
            <a:ext cx="2895600" cy="365125"/>
          </a:xfrm>
          <a:prstGeom prst="rect">
            <a:avLst/>
          </a:prstGeom>
        </p:spPr>
        <p:txBody>
          <a:bodyPr/>
          <a:lstStyle/>
          <a:p>
            <a:endParaRPr lang="es-CO">
              <a:solidFill>
                <a:prstClr val="black"/>
              </a:solidFill>
            </a:endParaRPr>
          </a:p>
        </p:txBody>
      </p:sp>
      <p:sp>
        <p:nvSpPr>
          <p:cNvPr id="4" name="3 Marcador de número de diapositiva"/>
          <p:cNvSpPr>
            <a:spLocks noGrp="1"/>
          </p:cNvSpPr>
          <p:nvPr>
            <p:ph type="sldNum" sz="quarter" idx="12"/>
          </p:nvPr>
        </p:nvSpPr>
        <p:spPr>
          <a:xfrm>
            <a:off x="6553200" y="6356360"/>
            <a:ext cx="2133600" cy="365125"/>
          </a:xfrm>
          <a:prstGeom prst="rect">
            <a:avLst/>
          </a:prstGeom>
        </p:spPr>
        <p:txBody>
          <a:bodyPr/>
          <a:lstStyle/>
          <a:p>
            <a:fld id="{8CB6FCD7-85B8-4EE7-BBED-8A8877010CF0}" type="slidenum">
              <a:rPr lang="es-CO" smtClean="0">
                <a:solidFill>
                  <a:prstClr val="black"/>
                </a:solidFill>
              </a:rPr>
              <a:pPr/>
              <a:t>‹Nº›</a:t>
            </a:fld>
            <a:endParaRPr lang="es-CO">
              <a:solidFill>
                <a:prstClr val="black"/>
              </a:solidFill>
            </a:endParaRPr>
          </a:p>
        </p:txBody>
      </p:sp>
    </p:spTree>
    <p:extLst>
      <p:ext uri="{BB962C8B-B14F-4D97-AF65-F5344CB8AC3E}">
        <p14:creationId xmlns:p14="http://schemas.microsoft.com/office/powerpoint/2010/main" val="1817590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457202"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6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2" y="1435103"/>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60"/>
            <a:ext cx="2133600" cy="365125"/>
          </a:xfrm>
          <a:prstGeom prst="rect">
            <a:avLst/>
          </a:prstGeom>
        </p:spPr>
        <p:txBody>
          <a:bodyPr/>
          <a:lstStyle/>
          <a:p>
            <a:fld id="{6006F217-D839-4A90-8F9A-2CCD0D1A79CC}" type="datetimeFigureOut">
              <a:rPr lang="es-CO" smtClean="0">
                <a:solidFill>
                  <a:prstClr val="black"/>
                </a:solidFill>
              </a:rPr>
              <a:pPr/>
              <a:t>28/05/2018</a:t>
            </a:fld>
            <a:endParaRPr lang="es-CO">
              <a:solidFill>
                <a:prstClr val="black"/>
              </a:solidFill>
            </a:endParaRPr>
          </a:p>
        </p:txBody>
      </p:sp>
      <p:sp>
        <p:nvSpPr>
          <p:cNvPr id="6" name="5 Marcador de pie de página"/>
          <p:cNvSpPr>
            <a:spLocks noGrp="1"/>
          </p:cNvSpPr>
          <p:nvPr>
            <p:ph type="ftr" sz="quarter" idx="11"/>
          </p:nvPr>
        </p:nvSpPr>
        <p:spPr>
          <a:xfrm>
            <a:off x="3124200" y="6356360"/>
            <a:ext cx="2895600" cy="365125"/>
          </a:xfrm>
          <a:prstGeom prst="rect">
            <a:avLst/>
          </a:prstGeom>
        </p:spPr>
        <p:txBody>
          <a:bodyPr/>
          <a:lstStyle/>
          <a:p>
            <a:endParaRPr lang="es-CO">
              <a:solidFill>
                <a:prstClr val="black"/>
              </a:solidFill>
            </a:endParaRPr>
          </a:p>
        </p:txBody>
      </p:sp>
      <p:sp>
        <p:nvSpPr>
          <p:cNvPr id="7" name="6 Marcador de número de diapositiva"/>
          <p:cNvSpPr>
            <a:spLocks noGrp="1"/>
          </p:cNvSpPr>
          <p:nvPr>
            <p:ph type="sldNum" sz="quarter" idx="12"/>
          </p:nvPr>
        </p:nvSpPr>
        <p:spPr>
          <a:xfrm>
            <a:off x="6553200" y="6356360"/>
            <a:ext cx="2133600" cy="365125"/>
          </a:xfrm>
          <a:prstGeom prst="rect">
            <a:avLst/>
          </a:prstGeom>
        </p:spPr>
        <p:txBody>
          <a:bodyPr/>
          <a:lstStyle/>
          <a:p>
            <a:fld id="{8CB6FCD7-85B8-4EE7-BBED-8A8877010CF0}" type="slidenum">
              <a:rPr lang="es-CO" smtClean="0">
                <a:solidFill>
                  <a:prstClr val="black"/>
                </a:solidFill>
              </a:rPr>
              <a:pPr/>
              <a:t>‹Nº›</a:t>
            </a:fld>
            <a:endParaRPr lang="es-CO">
              <a:solidFill>
                <a:prstClr val="black"/>
              </a:solidFill>
            </a:endParaRPr>
          </a:p>
        </p:txBody>
      </p:sp>
    </p:spTree>
    <p:extLst>
      <p:ext uri="{BB962C8B-B14F-4D97-AF65-F5344CB8AC3E}">
        <p14:creationId xmlns:p14="http://schemas.microsoft.com/office/powerpoint/2010/main" val="1350468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2" descr="C:\Users\PERSONAL\Desktop\ALCALDIA\PlantillaPPTX-0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9144001" cy="706693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457200" y="6356360"/>
            <a:ext cx="2133600" cy="365125"/>
          </a:xfrm>
          <a:prstGeom prst="rect">
            <a:avLst/>
          </a:prstGeom>
        </p:spPr>
        <p:txBody>
          <a:bodyPr/>
          <a:lstStyle/>
          <a:p>
            <a:fld id="{6006F217-D839-4A90-8F9A-2CCD0D1A79CC}" type="datetimeFigureOut">
              <a:rPr lang="es-CO" smtClean="0">
                <a:solidFill>
                  <a:prstClr val="black"/>
                </a:solidFill>
              </a:rPr>
              <a:pPr/>
              <a:t>28/05/2018</a:t>
            </a:fld>
            <a:endParaRPr lang="es-CO">
              <a:solidFill>
                <a:prstClr val="black"/>
              </a:solidFill>
            </a:endParaRPr>
          </a:p>
        </p:txBody>
      </p:sp>
      <p:sp>
        <p:nvSpPr>
          <p:cNvPr id="6" name="5 Marcador de pie de página"/>
          <p:cNvSpPr>
            <a:spLocks noGrp="1"/>
          </p:cNvSpPr>
          <p:nvPr>
            <p:ph type="ftr" sz="quarter" idx="11"/>
          </p:nvPr>
        </p:nvSpPr>
        <p:spPr>
          <a:xfrm>
            <a:off x="3124200" y="6356360"/>
            <a:ext cx="2895600" cy="365125"/>
          </a:xfrm>
          <a:prstGeom prst="rect">
            <a:avLst/>
          </a:prstGeom>
        </p:spPr>
        <p:txBody>
          <a:bodyPr/>
          <a:lstStyle/>
          <a:p>
            <a:endParaRPr lang="es-CO">
              <a:solidFill>
                <a:prstClr val="black"/>
              </a:solidFill>
            </a:endParaRPr>
          </a:p>
        </p:txBody>
      </p:sp>
      <p:sp>
        <p:nvSpPr>
          <p:cNvPr id="7" name="6 Marcador de número de diapositiva"/>
          <p:cNvSpPr>
            <a:spLocks noGrp="1"/>
          </p:cNvSpPr>
          <p:nvPr>
            <p:ph type="sldNum" sz="quarter" idx="12"/>
          </p:nvPr>
        </p:nvSpPr>
        <p:spPr>
          <a:xfrm>
            <a:off x="6553200" y="6356360"/>
            <a:ext cx="2133600" cy="365125"/>
          </a:xfrm>
          <a:prstGeom prst="rect">
            <a:avLst/>
          </a:prstGeom>
        </p:spPr>
        <p:txBody>
          <a:bodyPr/>
          <a:lstStyle/>
          <a:p>
            <a:fld id="{8CB6FCD7-85B8-4EE7-BBED-8A8877010CF0}" type="slidenum">
              <a:rPr lang="es-CO" smtClean="0">
                <a:solidFill>
                  <a:prstClr val="black"/>
                </a:solidFill>
              </a:rPr>
              <a:pPr/>
              <a:t>‹Nº›</a:t>
            </a:fld>
            <a:endParaRPr lang="es-CO">
              <a:solidFill>
                <a:prstClr val="black"/>
              </a:solidFill>
            </a:endParaRPr>
          </a:p>
        </p:txBody>
      </p:sp>
    </p:spTree>
    <p:extLst>
      <p:ext uri="{BB962C8B-B14F-4D97-AF65-F5344CB8AC3E}">
        <p14:creationId xmlns:p14="http://schemas.microsoft.com/office/powerpoint/2010/main" val="2048041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C:\Users\PERSONAL\Desktop\ALCALDIA\PlantillaPPTX-01.pn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7"/>
            <a:ext cx="9125092" cy="7052321"/>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título"/>
          <p:cNvSpPr>
            <a:spLocks noGrp="1"/>
          </p:cNvSpPr>
          <p:nvPr>
            <p:ph type="title"/>
          </p:nvPr>
        </p:nvSpPr>
        <p:spPr>
          <a:xfrm>
            <a:off x="251520" y="5517232"/>
            <a:ext cx="5637312" cy="782960"/>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CO" dirty="0"/>
          </a:p>
        </p:txBody>
      </p:sp>
    </p:spTree>
    <p:extLst>
      <p:ext uri="{BB962C8B-B14F-4D97-AF65-F5344CB8AC3E}">
        <p14:creationId xmlns:p14="http://schemas.microsoft.com/office/powerpoint/2010/main" val="232260561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defTabSz="914400" rtl="0" eaLnBrk="1" latinLnBrk="0" hangingPunct="1">
        <a:spcBef>
          <a:spcPct val="0"/>
        </a:spcBef>
        <a:buNone/>
        <a:defRPr sz="2400" kern="1200">
          <a:solidFill>
            <a:srgbClr val="C00000"/>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0.wav"/></Relationships>
</file>

<file path=ppt/slides/_rels/slide15.xml.rels><?xml version="1.0" encoding="UTF-8" standalone="yes"?>
<Relationships xmlns="http://schemas.openxmlformats.org/package/2006/relationships"><Relationship Id="rId8" Type="http://schemas.openxmlformats.org/officeDocument/2006/relationships/audio" Target="../media/audio10.wav"/><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1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5259" t="17295" r="16983" b="33645"/>
          <a:stretch/>
        </p:blipFill>
        <p:spPr bwMode="auto">
          <a:xfrm>
            <a:off x="0" y="2857496"/>
            <a:ext cx="8532440" cy="1714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860301" y="3731750"/>
            <a:ext cx="7930757" cy="646331"/>
          </a:xfrm>
          <a:prstGeom prst="rect">
            <a:avLst/>
          </a:prstGeom>
          <a:noFill/>
        </p:spPr>
        <p:txBody>
          <a:bodyPr wrap="square" rtlCol="0">
            <a:spAutoFit/>
          </a:bodyPr>
          <a:lstStyle/>
          <a:p>
            <a:r>
              <a:rPr lang="es-CO" sz="3600" b="1" dirty="0">
                <a:solidFill>
                  <a:schemeClr val="bg1"/>
                </a:solidFill>
              </a:rPr>
              <a:t>Resolución No. 03739 de 05/03/2018</a:t>
            </a:r>
          </a:p>
        </p:txBody>
      </p:sp>
      <p:sp>
        <p:nvSpPr>
          <p:cNvPr id="8" name="7 Rectángulo"/>
          <p:cNvSpPr/>
          <p:nvPr/>
        </p:nvSpPr>
        <p:spPr>
          <a:xfrm>
            <a:off x="1835696" y="764704"/>
            <a:ext cx="6523314" cy="861774"/>
          </a:xfrm>
          <a:prstGeom prst="rect">
            <a:avLst/>
          </a:prstGeom>
        </p:spPr>
        <p:txBody>
          <a:bodyPr wrap="square">
            <a:spAutoFit/>
          </a:bodyPr>
          <a:lstStyle/>
          <a:p>
            <a:pPr algn="just"/>
            <a:endParaRPr lang="es-CO" sz="1600" dirty="0">
              <a:solidFill>
                <a:schemeClr val="tx1">
                  <a:lumMod val="75000"/>
                  <a:lumOff val="25000"/>
                </a:schemeClr>
              </a:solidFill>
            </a:endParaRPr>
          </a:p>
          <a:p>
            <a:pPr algn="just"/>
            <a:endParaRPr lang="es-CO" sz="1600" dirty="0">
              <a:solidFill>
                <a:schemeClr val="tx1">
                  <a:lumMod val="75000"/>
                  <a:lumOff val="25000"/>
                </a:schemeClr>
              </a:solidFill>
            </a:endParaRPr>
          </a:p>
          <a:p>
            <a:pPr algn="just"/>
            <a:endParaRPr lang="es-CO" dirty="0">
              <a:solidFill>
                <a:schemeClr val="tx1">
                  <a:lumMod val="75000"/>
                  <a:lumOff val="25000"/>
                </a:schemeClr>
              </a:solidFill>
            </a:endParaRPr>
          </a:p>
        </p:txBody>
      </p:sp>
      <p:sp>
        <p:nvSpPr>
          <p:cNvPr id="3" name="2 Subtítulo"/>
          <p:cNvSpPr>
            <a:spLocks noGrp="1"/>
          </p:cNvSpPr>
          <p:nvPr>
            <p:ph type="subTitle" idx="1"/>
          </p:nvPr>
        </p:nvSpPr>
        <p:spPr>
          <a:xfrm>
            <a:off x="1699592" y="4054915"/>
            <a:ext cx="6832848" cy="1152127"/>
          </a:xfrm>
        </p:spPr>
        <p:txBody>
          <a:bodyPr/>
          <a:lstStyle/>
          <a:p>
            <a:endParaRPr lang="es-CO" b="1" dirty="0" smtClean="0"/>
          </a:p>
          <a:p>
            <a:r>
              <a:rPr lang="es-CO" b="1" dirty="0" smtClean="0"/>
              <a:t>Por la Cual se </a:t>
            </a:r>
            <a:r>
              <a:rPr lang="es-CO" b="1" dirty="0"/>
              <a:t>m</a:t>
            </a:r>
            <a:r>
              <a:rPr lang="es-CO" b="1" dirty="0" smtClean="0"/>
              <a:t>odifica la Resolución No. 12829 de 2017</a:t>
            </a:r>
            <a:endParaRPr lang="es-CO" b="1" dirty="0"/>
          </a:p>
          <a:p>
            <a:endParaRPr lang="es-CO" b="1" dirty="0"/>
          </a:p>
        </p:txBody>
      </p:sp>
      <p:sp>
        <p:nvSpPr>
          <p:cNvPr id="7" name="2 Subtítulo"/>
          <p:cNvSpPr txBox="1">
            <a:spLocks/>
          </p:cNvSpPr>
          <p:nvPr/>
        </p:nvSpPr>
        <p:spPr>
          <a:xfrm>
            <a:off x="539552" y="742797"/>
            <a:ext cx="6832848" cy="1152127"/>
          </a:xfrm>
          <a:prstGeom prst="rect">
            <a:avLst/>
          </a:prstGeom>
        </p:spPr>
        <p:txBody>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endParaRPr lang="es-CO" b="1" dirty="0" smtClean="0"/>
          </a:p>
          <a:p>
            <a:r>
              <a:rPr lang="es-CO" sz="4400" b="1" dirty="0" smtClean="0">
                <a:solidFill>
                  <a:srgbClr val="C00000"/>
                </a:solidFill>
                <a:effectLst>
                  <a:outerShdw blurRad="38100" dist="38100" dir="2700000" algn="tl">
                    <a:srgbClr val="000000">
                      <a:alpha val="43137"/>
                    </a:srgbClr>
                  </a:outerShdw>
                </a:effectLst>
              </a:rPr>
              <a:t>CUENTAS MAESTRAS</a:t>
            </a:r>
          </a:p>
          <a:p>
            <a:endParaRPr lang="es-CO" b="1" dirty="0"/>
          </a:p>
        </p:txBody>
      </p:sp>
    </p:spTree>
    <p:extLst>
      <p:ext uri="{BB962C8B-B14F-4D97-AF65-F5344CB8AC3E}">
        <p14:creationId xmlns:p14="http://schemas.microsoft.com/office/powerpoint/2010/main" val="5119508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548680"/>
            <a:ext cx="5637312" cy="782960"/>
          </a:xfrm>
        </p:spPr>
        <p:txBody>
          <a:bodyPr/>
          <a:lstStyle/>
          <a:p>
            <a:r>
              <a:rPr lang="es-CO" b="1" dirty="0" smtClean="0">
                <a:effectLst>
                  <a:outerShdw blurRad="38100" dist="38100" dir="2700000" algn="tl">
                    <a:srgbClr val="000000">
                      <a:alpha val="43137"/>
                    </a:srgbClr>
                  </a:outerShdw>
                </a:effectLst>
              </a:rPr>
              <a:t>OPERACIONES DEBITO NO AUTORIZADAS</a:t>
            </a:r>
            <a:endParaRPr lang="es-CO"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lstStyle/>
          <a:p>
            <a:r>
              <a:rPr lang="es-CO" sz="2800" dirty="0" smtClean="0"/>
              <a:t>Transferencias electrónicas hacia otras cuentas</a:t>
            </a:r>
          </a:p>
          <a:p>
            <a:r>
              <a:rPr lang="es-CO" sz="2800" dirty="0" smtClean="0"/>
              <a:t>Expedición de cheques de gerencia</a:t>
            </a:r>
          </a:p>
          <a:p>
            <a:r>
              <a:rPr lang="es-CO" sz="2800" dirty="0" smtClean="0"/>
              <a:t>Retiros por ventanilla</a:t>
            </a:r>
          </a:p>
          <a:p>
            <a:r>
              <a:rPr lang="es-CO" sz="2800" dirty="0" smtClean="0"/>
              <a:t>Operaciones por corresponsal bancario</a:t>
            </a:r>
          </a:p>
          <a:p>
            <a:r>
              <a:rPr lang="es-CO" sz="2800" dirty="0" smtClean="0"/>
              <a:t>Retiros por cajero electrónico</a:t>
            </a:r>
          </a:p>
          <a:p>
            <a:r>
              <a:rPr lang="es-CO" sz="2800" dirty="0" smtClean="0"/>
              <a:t>Débitos automáticos</a:t>
            </a:r>
          </a:p>
        </p:txBody>
      </p:sp>
    </p:spTree>
    <p:extLst>
      <p:ext uri="{BB962C8B-B14F-4D97-AF65-F5344CB8AC3E}">
        <p14:creationId xmlns:p14="http://schemas.microsoft.com/office/powerpoint/2010/main" val="587424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620688"/>
            <a:ext cx="6213376" cy="782960"/>
          </a:xfrm>
        </p:spPr>
        <p:txBody>
          <a:bodyPr>
            <a:noAutofit/>
          </a:bodyPr>
          <a:lstStyle/>
          <a:p>
            <a:r>
              <a:rPr lang="es-CO" sz="2800" b="1" dirty="0" smtClean="0"/>
              <a:t>DOCUMENTACION A ENTREGAR EN LA </a:t>
            </a:r>
            <a:br>
              <a:rPr lang="es-CO" sz="2800" b="1" dirty="0" smtClean="0"/>
            </a:br>
            <a:r>
              <a:rPr lang="es-CO" sz="2800" b="1" dirty="0" smtClean="0"/>
              <a:t>SECRETARIA DE EDUCACION DE IBAGUE</a:t>
            </a:r>
            <a:endParaRPr lang="es-CO" sz="2800" b="1" dirty="0"/>
          </a:p>
        </p:txBody>
      </p:sp>
      <p:sp>
        <p:nvSpPr>
          <p:cNvPr id="3" name="2 Marcador de contenido"/>
          <p:cNvSpPr>
            <a:spLocks noGrp="1"/>
          </p:cNvSpPr>
          <p:nvPr>
            <p:ph idx="1"/>
          </p:nvPr>
        </p:nvSpPr>
        <p:spPr>
          <a:xfrm>
            <a:off x="539552" y="1916832"/>
            <a:ext cx="8229600" cy="4525963"/>
          </a:xfrm>
        </p:spPr>
        <p:txBody>
          <a:bodyPr/>
          <a:lstStyle/>
          <a:p>
            <a:r>
              <a:rPr lang="es-CO" dirty="0" smtClean="0"/>
              <a:t>Convenio original de Cuentas Maestras Pagadoras.</a:t>
            </a:r>
          </a:p>
          <a:p>
            <a:pPr>
              <a:buNone/>
            </a:pPr>
            <a:endParaRPr lang="es-CO" dirty="0" smtClean="0"/>
          </a:p>
          <a:p>
            <a:r>
              <a:rPr lang="es-CO" dirty="0" smtClean="0"/>
              <a:t>Certificación bancaria de la Cuenta Maestra Pagadora original</a:t>
            </a:r>
            <a:endParaRPr lang="es-CO" dirty="0"/>
          </a:p>
          <a:p>
            <a:endParaRPr lang="es-CO" dirty="0" smtClean="0"/>
          </a:p>
          <a:p>
            <a:r>
              <a:rPr lang="es-CO" dirty="0" smtClean="0"/>
              <a:t>Plazo de entrega: </a:t>
            </a:r>
            <a:r>
              <a:rPr lang="es-CO" b="1" dirty="0" smtClean="0"/>
              <a:t>11 de junio de 2018</a:t>
            </a:r>
          </a:p>
          <a:p>
            <a:endParaRPr lang="es-CO" dirty="0"/>
          </a:p>
        </p:txBody>
      </p:sp>
    </p:spTree>
    <p:extLst>
      <p:ext uri="{BB962C8B-B14F-4D97-AF65-F5344CB8AC3E}">
        <p14:creationId xmlns:p14="http://schemas.microsoft.com/office/powerpoint/2010/main" val="24470727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852936"/>
            <a:ext cx="7488832" cy="782960"/>
          </a:xfrm>
        </p:spPr>
        <p:txBody>
          <a:bodyPr>
            <a:noAutofit/>
          </a:bodyPr>
          <a:lstStyle/>
          <a:p>
            <a:r>
              <a:rPr lang="es-CO" sz="7200" b="1" dirty="0" smtClean="0">
                <a:effectLst>
                  <a:outerShdw blurRad="38100" dist="38100" dir="2700000" algn="tl">
                    <a:srgbClr val="000000">
                      <a:alpha val="43137"/>
                    </a:srgbClr>
                  </a:outerShdw>
                </a:effectLst>
              </a:rPr>
              <a:t>MUCHAS GRACIAS</a:t>
            </a:r>
            <a:endParaRPr lang="es-CO" sz="7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230918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1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5259" t="17295" r="16983" b="33645"/>
          <a:stretch/>
        </p:blipFill>
        <p:spPr bwMode="auto">
          <a:xfrm>
            <a:off x="0" y="2857496"/>
            <a:ext cx="8532440" cy="1714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Rectángulo"/>
          <p:cNvSpPr/>
          <p:nvPr/>
        </p:nvSpPr>
        <p:spPr>
          <a:xfrm>
            <a:off x="1835696" y="764704"/>
            <a:ext cx="6523314" cy="861774"/>
          </a:xfrm>
          <a:prstGeom prst="rect">
            <a:avLst/>
          </a:prstGeom>
        </p:spPr>
        <p:txBody>
          <a:bodyPr wrap="square">
            <a:spAutoFit/>
          </a:bodyPr>
          <a:lstStyle/>
          <a:p>
            <a:pPr algn="just"/>
            <a:endParaRPr lang="es-CO" sz="1600" dirty="0">
              <a:solidFill>
                <a:schemeClr val="tx1">
                  <a:lumMod val="75000"/>
                  <a:lumOff val="25000"/>
                </a:schemeClr>
              </a:solidFill>
            </a:endParaRPr>
          </a:p>
          <a:p>
            <a:pPr algn="just"/>
            <a:endParaRPr lang="es-CO" sz="1600" dirty="0">
              <a:solidFill>
                <a:schemeClr val="tx1">
                  <a:lumMod val="75000"/>
                  <a:lumOff val="25000"/>
                </a:schemeClr>
              </a:solidFill>
            </a:endParaRPr>
          </a:p>
          <a:p>
            <a:pPr algn="just"/>
            <a:endParaRPr lang="es-CO" dirty="0">
              <a:solidFill>
                <a:schemeClr val="tx1">
                  <a:lumMod val="75000"/>
                  <a:lumOff val="25000"/>
                </a:schemeClr>
              </a:solidFill>
            </a:endParaRPr>
          </a:p>
        </p:txBody>
      </p:sp>
      <p:sp>
        <p:nvSpPr>
          <p:cNvPr id="7" name="2 Subtítulo"/>
          <p:cNvSpPr txBox="1">
            <a:spLocks/>
          </p:cNvSpPr>
          <p:nvPr/>
        </p:nvSpPr>
        <p:spPr>
          <a:xfrm>
            <a:off x="539552" y="742797"/>
            <a:ext cx="6832848" cy="1152127"/>
          </a:xfrm>
          <a:prstGeom prst="rect">
            <a:avLst/>
          </a:prstGeom>
        </p:spPr>
        <p:txBody>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endParaRPr lang="es-CO" b="1" dirty="0" smtClean="0"/>
          </a:p>
          <a:p>
            <a:r>
              <a:rPr lang="es-CO" sz="6000" b="1" dirty="0" smtClean="0">
                <a:solidFill>
                  <a:srgbClr val="C00000"/>
                </a:solidFill>
                <a:effectLst>
                  <a:outerShdw blurRad="38100" dist="38100" dir="2700000" algn="tl">
                    <a:srgbClr val="000000">
                      <a:alpha val="43137"/>
                    </a:srgbClr>
                  </a:outerShdw>
                </a:effectLst>
              </a:rPr>
              <a:t>CONTRATACION</a:t>
            </a:r>
            <a:endParaRPr lang="es-CO" sz="6000" b="1" dirty="0"/>
          </a:p>
        </p:txBody>
      </p:sp>
    </p:spTree>
    <p:extLst>
      <p:ext uri="{BB962C8B-B14F-4D97-AF65-F5344CB8AC3E}">
        <p14:creationId xmlns:p14="http://schemas.microsoft.com/office/powerpoint/2010/main" val="5119508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endParaRPr lang="es-CO"/>
          </a:p>
        </p:txBody>
      </p:sp>
      <p:pic>
        <p:nvPicPr>
          <p:cNvPr id="4" name="3 Imagen" descr="KDS005C.jpg"/>
          <p:cNvPicPr>
            <a:picLocks noChangeAspect="1"/>
          </p:cNvPicPr>
          <p:nvPr/>
        </p:nvPicPr>
        <p:blipFill>
          <a:blip r:embed="rId3" cstate="print"/>
          <a:stretch>
            <a:fillRect/>
          </a:stretch>
        </p:blipFill>
        <p:spPr>
          <a:xfrm>
            <a:off x="0" y="0"/>
            <a:ext cx="9252519" cy="6858000"/>
          </a:xfrm>
          <a:prstGeom prst="rect">
            <a:avLst/>
          </a:prstGeom>
        </p:spPr>
      </p:pic>
    </p:spTree>
    <p:extLst>
      <p:ext uri="{BB962C8B-B14F-4D97-AF65-F5344CB8AC3E}">
        <p14:creationId xmlns:p14="http://schemas.microsoft.com/office/powerpoint/2010/main" val="1156345977"/>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4" name="arrow.wav"/>
          </p:stSnd>
        </p:sndAc>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ARSON_DELLOSA-32.jpg"/>
          <p:cNvPicPr>
            <a:picLocks noChangeAspect="1"/>
          </p:cNvPicPr>
          <p:nvPr/>
        </p:nvPicPr>
        <p:blipFill>
          <a:blip r:embed="rId3" cstate="print"/>
          <a:stretch>
            <a:fillRect/>
          </a:stretch>
        </p:blipFill>
        <p:spPr>
          <a:xfrm>
            <a:off x="251520" y="285728"/>
            <a:ext cx="1853184" cy="1755648"/>
          </a:xfrm>
          <a:prstGeom prst="rect">
            <a:avLst/>
          </a:prstGeom>
        </p:spPr>
      </p:pic>
      <p:sp>
        <p:nvSpPr>
          <p:cNvPr id="6" name="5 CuadroTexto"/>
          <p:cNvSpPr txBox="1"/>
          <p:nvPr/>
        </p:nvSpPr>
        <p:spPr>
          <a:xfrm>
            <a:off x="2285984" y="0"/>
            <a:ext cx="4441409" cy="5078313"/>
          </a:xfrm>
          <a:prstGeom prst="rect">
            <a:avLst/>
          </a:prstGeom>
          <a:noFill/>
        </p:spPr>
        <p:txBody>
          <a:bodyPr wrap="square" rtlCol="0">
            <a:spAutoFit/>
          </a:bodyPr>
          <a:lstStyle/>
          <a:p>
            <a:endParaRPr lang="es-ES" sz="5400" dirty="0" smtClean="0">
              <a:solidFill>
                <a:schemeClr val="accent4">
                  <a:lumMod val="60000"/>
                  <a:lumOff val="40000"/>
                </a:schemeClr>
              </a:solidFill>
              <a:latin typeface="Comic Sans MS" pitchFamily="66" charset="0"/>
            </a:endParaRPr>
          </a:p>
          <a:p>
            <a:pPr algn="ctr"/>
            <a:r>
              <a:rPr lang="es-ES" sz="7200" b="1" dirty="0" smtClean="0">
                <a:solidFill>
                  <a:srgbClr val="C00000"/>
                </a:solidFill>
                <a:effectLst>
                  <a:outerShdw blurRad="38100" dist="38100" dir="2700000" algn="tl">
                    <a:srgbClr val="000000">
                      <a:alpha val="43137"/>
                    </a:srgbClr>
                  </a:outerShdw>
                </a:effectLst>
                <a:latin typeface="+mj-lt"/>
                <a:ea typeface="+mj-ea"/>
                <a:cs typeface="+mj-cs"/>
              </a:rPr>
              <a:t>La SEMI</a:t>
            </a:r>
          </a:p>
          <a:p>
            <a:pPr algn="ctr"/>
            <a:r>
              <a:rPr lang="es-ES" sz="7200" b="1" dirty="0" smtClean="0">
                <a:solidFill>
                  <a:srgbClr val="C00000"/>
                </a:solidFill>
                <a:effectLst>
                  <a:outerShdw blurRad="38100" dist="38100" dir="2700000" algn="tl">
                    <a:srgbClr val="000000">
                      <a:alpha val="43137"/>
                    </a:srgbClr>
                  </a:outerShdw>
                </a:effectLst>
                <a:latin typeface="+mj-lt"/>
                <a:ea typeface="+mj-ea"/>
                <a:cs typeface="+mj-cs"/>
              </a:rPr>
              <a:t> les da la</a:t>
            </a:r>
          </a:p>
          <a:p>
            <a:pPr algn="ctr"/>
            <a:r>
              <a:rPr lang="es-ES" sz="7200" b="1" dirty="0" smtClean="0">
                <a:solidFill>
                  <a:srgbClr val="C00000"/>
                </a:solidFill>
                <a:effectLst>
                  <a:outerShdw blurRad="38100" dist="38100" dir="2700000" algn="tl">
                    <a:srgbClr val="000000">
                      <a:alpha val="43137"/>
                    </a:srgbClr>
                  </a:outerShdw>
                </a:effectLst>
                <a:latin typeface="+mj-lt"/>
                <a:ea typeface="+mj-ea"/>
                <a:cs typeface="+mj-cs"/>
              </a:rPr>
              <a:t>Bienvenida</a:t>
            </a:r>
          </a:p>
          <a:p>
            <a:endParaRPr lang="es-ES" sz="5400" dirty="0">
              <a:solidFill>
                <a:schemeClr val="accent4">
                  <a:lumMod val="60000"/>
                  <a:lumOff val="40000"/>
                </a:schemeClr>
              </a:solidFill>
              <a:latin typeface="Comic Sans MS" pitchFamily="66" charset="0"/>
            </a:endParaRPr>
          </a:p>
        </p:txBody>
      </p:sp>
      <p:pic>
        <p:nvPicPr>
          <p:cNvPr id="7" name="6 Imagen" descr="CARSON_DELLOSA-33.jpg"/>
          <p:cNvPicPr>
            <a:picLocks noChangeAspect="1"/>
          </p:cNvPicPr>
          <p:nvPr/>
        </p:nvPicPr>
        <p:blipFill>
          <a:blip r:embed="rId4" cstate="print"/>
          <a:stretch>
            <a:fillRect/>
          </a:stretch>
        </p:blipFill>
        <p:spPr>
          <a:xfrm>
            <a:off x="6715140" y="285728"/>
            <a:ext cx="2133600" cy="2005584"/>
          </a:xfrm>
          <a:prstGeom prst="rect">
            <a:avLst/>
          </a:prstGeom>
        </p:spPr>
      </p:pic>
      <p:pic>
        <p:nvPicPr>
          <p:cNvPr id="8" name="7 Imagen" descr="CAFQTKRICAU268CDCANQRM3JCAN8I07JCAVS3UULCAO4ST8CCA3ZVP7TCA6EEXNUCALKOB40CA171M9YCARLLX9ZCANIORNICAMWJSYLCAO4NVP0CA1WFCSGCA7YMCX1CA3T9RL4CAPCRXPU.jpg"/>
          <p:cNvPicPr>
            <a:picLocks noChangeAspect="1"/>
          </p:cNvPicPr>
          <p:nvPr/>
        </p:nvPicPr>
        <p:blipFill>
          <a:blip r:embed="rId5" cstate="print"/>
          <a:stretch>
            <a:fillRect/>
          </a:stretch>
        </p:blipFill>
        <p:spPr>
          <a:xfrm>
            <a:off x="1178111" y="4583257"/>
            <a:ext cx="1241505" cy="1933580"/>
          </a:xfrm>
          <a:prstGeom prst="rect">
            <a:avLst/>
          </a:prstGeom>
        </p:spPr>
      </p:pic>
      <p:pic>
        <p:nvPicPr>
          <p:cNvPr id="10" name="9 Imagen" descr="HK014C.jpg"/>
          <p:cNvPicPr>
            <a:picLocks noChangeAspect="1"/>
          </p:cNvPicPr>
          <p:nvPr/>
        </p:nvPicPr>
        <p:blipFill>
          <a:blip r:embed="rId6" cstate="print"/>
          <a:stretch>
            <a:fillRect/>
          </a:stretch>
        </p:blipFill>
        <p:spPr>
          <a:xfrm>
            <a:off x="2428860" y="4357694"/>
            <a:ext cx="4505328" cy="2146626"/>
          </a:xfrm>
          <a:prstGeom prst="rect">
            <a:avLst/>
          </a:prstGeom>
        </p:spPr>
      </p:pic>
      <p:pic>
        <p:nvPicPr>
          <p:cNvPr id="11" name="10 Imagen" descr="CALJ683PCAK6V6YECAHBIRU4CAY1YXBVCAEHA3MXCAHDQ6BWCAOVO9PNCA1I4L9LCABFX0EKCA2Z38JZCAOGLUBDCAJ8CTLPCAFM1TL3CAY1KWLTCAT6O8Z0CAQ1ZQU2CAZEWS6NCAKOTQAB.jpg"/>
          <p:cNvPicPr>
            <a:picLocks noChangeAspect="1"/>
          </p:cNvPicPr>
          <p:nvPr/>
        </p:nvPicPr>
        <p:blipFill>
          <a:blip r:embed="rId7" cstate="print"/>
          <a:stretch>
            <a:fillRect/>
          </a:stretch>
        </p:blipFill>
        <p:spPr>
          <a:xfrm>
            <a:off x="6956017" y="4589909"/>
            <a:ext cx="1403209" cy="1920276"/>
          </a:xfrm>
          <a:prstGeom prst="rect">
            <a:avLst/>
          </a:prstGeom>
        </p:spPr>
      </p:pic>
    </p:spTree>
    <p:extLst>
      <p:ext uri="{BB962C8B-B14F-4D97-AF65-F5344CB8AC3E}">
        <p14:creationId xmlns:p14="http://schemas.microsoft.com/office/powerpoint/2010/main" val="4171552974"/>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8" name="arrow.wav"/>
          </p:stSnd>
        </p:sndAc>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ubtítulo"/>
          <p:cNvSpPr>
            <a:spLocks noGrp="1"/>
          </p:cNvSpPr>
          <p:nvPr>
            <p:ph type="subTitle" sz="quarter" idx="1"/>
          </p:nvPr>
        </p:nvSpPr>
        <p:spPr>
          <a:xfrm>
            <a:off x="1043608" y="714356"/>
            <a:ext cx="7200800" cy="4924444"/>
          </a:xfrm>
        </p:spPr>
        <p:txBody>
          <a:bodyPr/>
          <a:lstStyle/>
          <a:p>
            <a:r>
              <a:rPr lang="es-CO" sz="6000" b="1" dirty="0" smtClean="0">
                <a:solidFill>
                  <a:srgbClr val="C00000"/>
                </a:solidFill>
                <a:effectLst>
                  <a:outerShdw blurRad="38100" dist="38100" dir="2700000" algn="tl">
                    <a:srgbClr val="000000">
                      <a:alpha val="43137"/>
                    </a:srgbClr>
                  </a:outerShdw>
                </a:effectLst>
              </a:rPr>
              <a:t>«La </a:t>
            </a:r>
            <a:r>
              <a:rPr lang="es-CO" sz="6000" b="1" dirty="0">
                <a:solidFill>
                  <a:srgbClr val="C00000"/>
                </a:solidFill>
                <a:effectLst>
                  <a:outerShdw blurRad="38100" dist="38100" dir="2700000" algn="tl">
                    <a:srgbClr val="000000">
                      <a:alpha val="43137"/>
                    </a:srgbClr>
                  </a:outerShdw>
                </a:effectLst>
              </a:rPr>
              <a:t>educación es el arma más poderosa que puedes usar para cambiar el </a:t>
            </a:r>
            <a:r>
              <a:rPr lang="es-CO" sz="6000" b="1" dirty="0" smtClean="0">
                <a:solidFill>
                  <a:srgbClr val="C00000"/>
                </a:solidFill>
                <a:effectLst>
                  <a:outerShdw blurRad="38100" dist="38100" dir="2700000" algn="tl">
                    <a:srgbClr val="000000">
                      <a:alpha val="43137"/>
                    </a:srgbClr>
                  </a:outerShdw>
                </a:effectLst>
              </a:rPr>
              <a:t>mundo».</a:t>
            </a:r>
          </a:p>
          <a:p>
            <a:r>
              <a:rPr lang="es-CO" sz="6000" b="1" smtClean="0">
                <a:solidFill>
                  <a:srgbClr val="C00000"/>
                </a:solidFill>
                <a:effectLst>
                  <a:outerShdw blurRad="38100" dist="38100" dir="2700000" algn="tl">
                    <a:srgbClr val="000000">
                      <a:alpha val="43137"/>
                    </a:srgbClr>
                  </a:outerShdw>
                </a:effectLst>
              </a:rPr>
              <a:t>.Nelson </a:t>
            </a:r>
            <a:r>
              <a:rPr lang="es-CO" sz="6000" b="1" dirty="0">
                <a:solidFill>
                  <a:srgbClr val="C00000"/>
                </a:solidFill>
                <a:effectLst>
                  <a:outerShdw blurRad="38100" dist="38100" dir="2700000" algn="tl">
                    <a:srgbClr val="000000">
                      <a:alpha val="43137"/>
                    </a:srgbClr>
                  </a:outerShdw>
                </a:effectLst>
              </a:rPr>
              <a:t>Mandela.</a:t>
            </a:r>
          </a:p>
        </p:txBody>
      </p:sp>
    </p:spTree>
    <p:extLst>
      <p:ext uri="{BB962C8B-B14F-4D97-AF65-F5344CB8AC3E}">
        <p14:creationId xmlns:p14="http://schemas.microsoft.com/office/powerpoint/2010/main" val="3609816379"/>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3" name="arrow.wav"/>
          </p:stSnd>
        </p:sndAc>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3600" b="1" dirty="0" smtClean="0"/>
              <a:t>LEY  80 DE 1993</a:t>
            </a:r>
            <a:endParaRPr lang="es-CO" sz="3600" b="1" dirty="0"/>
          </a:p>
        </p:txBody>
      </p:sp>
      <p:sp>
        <p:nvSpPr>
          <p:cNvPr id="3" name="2 Marcador de contenido"/>
          <p:cNvSpPr>
            <a:spLocks noGrp="1"/>
          </p:cNvSpPr>
          <p:nvPr>
            <p:ph idx="1"/>
          </p:nvPr>
        </p:nvSpPr>
        <p:spPr/>
        <p:txBody>
          <a:bodyPr/>
          <a:lstStyle/>
          <a:p>
            <a:pPr algn="just"/>
            <a:r>
              <a:rPr lang="es-CO" dirty="0" smtClean="0"/>
              <a:t>La presente ley tiene por objeto disponer las reglas y principios que rigen los contratos de las entidades estatales.</a:t>
            </a:r>
          </a:p>
          <a:p>
            <a:pPr algn="just"/>
            <a:r>
              <a:rPr lang="es-CO" dirty="0" smtClean="0"/>
              <a:t>lo cual permite el cumplimiento de los fines del estado bajo la continua y eficiente prestación de los servicios públicos. </a:t>
            </a:r>
          </a:p>
          <a:p>
            <a:pPr algn="just"/>
            <a:r>
              <a:rPr lang="es-CO" dirty="0" smtClean="0"/>
              <a:t>ESTA ES LA BASE GENERAL DE LA CONTRATACION </a:t>
            </a:r>
            <a:endParaRPr lang="es-CO" dirty="0"/>
          </a:p>
        </p:txBody>
      </p:sp>
    </p:spTree>
    <p:extLst>
      <p:ext uri="{BB962C8B-B14F-4D97-AF65-F5344CB8AC3E}">
        <p14:creationId xmlns:p14="http://schemas.microsoft.com/office/powerpoint/2010/main" val="3131727610"/>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3" name="arrow.wav"/>
          </p:stSnd>
        </p:sndAc>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0500" y="332656"/>
            <a:ext cx="8775700" cy="5890344"/>
          </a:xfrm>
        </p:spPr>
        <p:txBody>
          <a:bodyPr/>
          <a:lstStyle/>
          <a:p>
            <a:pPr algn="just"/>
            <a:endParaRPr lang="es-CO" sz="2800" dirty="0" smtClean="0"/>
          </a:p>
          <a:p>
            <a:pPr algn="just"/>
            <a:r>
              <a:rPr lang="es-CO" sz="2800" dirty="0" smtClean="0"/>
              <a:t>El </a:t>
            </a:r>
            <a:r>
              <a:rPr lang="es-CO" sz="2800" dirty="0"/>
              <a:t>marco legal de la contratación pública en Colombia se encuentra  previsto  </a:t>
            </a:r>
            <a:r>
              <a:rPr lang="es-CO" sz="2800" dirty="0" smtClean="0"/>
              <a:t>en:</a:t>
            </a:r>
          </a:p>
          <a:p>
            <a:pPr marL="0" indent="0" algn="just">
              <a:buNone/>
            </a:pPr>
            <a:endParaRPr lang="es-CO" sz="2800" dirty="0" smtClean="0"/>
          </a:p>
          <a:p>
            <a:pPr algn="just"/>
            <a:r>
              <a:rPr lang="es-CO" sz="2800" dirty="0" smtClean="0"/>
              <a:t>La ley </a:t>
            </a:r>
            <a:r>
              <a:rPr lang="es-CO" sz="2800" dirty="0"/>
              <a:t>80 de 1993 </a:t>
            </a:r>
            <a:r>
              <a:rPr lang="es-CO" sz="2800" dirty="0" smtClean="0"/>
              <a:t>(norma rectora)</a:t>
            </a:r>
          </a:p>
          <a:p>
            <a:pPr algn="just"/>
            <a:r>
              <a:rPr lang="es-CO" sz="2800" dirty="0" smtClean="0"/>
              <a:t>Ley 1150 </a:t>
            </a:r>
            <a:r>
              <a:rPr lang="es-CO" sz="2800" dirty="0"/>
              <a:t>de </a:t>
            </a:r>
            <a:r>
              <a:rPr lang="es-CO" sz="2800" dirty="0" smtClean="0"/>
              <a:t>2007 en el cual encontramos las modalidades de la contratación  </a:t>
            </a:r>
          </a:p>
          <a:p>
            <a:pPr algn="just"/>
            <a:r>
              <a:rPr lang="es-CO" sz="2800" dirty="0" smtClean="0"/>
              <a:t>Decreto 1510 </a:t>
            </a:r>
            <a:r>
              <a:rPr lang="es-CO" sz="2800" dirty="0"/>
              <a:t>de </a:t>
            </a:r>
            <a:r>
              <a:rPr lang="es-CO" sz="2800" dirty="0" smtClean="0"/>
              <a:t>2013 que reglamenta las compras y contratación publica.</a:t>
            </a:r>
          </a:p>
          <a:p>
            <a:pPr algn="just"/>
            <a:r>
              <a:rPr lang="es-CO" sz="2800" dirty="0" smtClean="0"/>
              <a:t>Que fue recopilado en el Decreto Ley 1082 de 2015.</a:t>
            </a:r>
          </a:p>
        </p:txBody>
      </p:sp>
    </p:spTree>
    <p:extLst>
      <p:ext uri="{BB962C8B-B14F-4D97-AF65-F5344CB8AC3E}">
        <p14:creationId xmlns:p14="http://schemas.microsoft.com/office/powerpoint/2010/main" val="927326756"/>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3" name="arrow.wav"/>
          </p:stSnd>
        </p:sndAc>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57232"/>
            <a:ext cx="8229600" cy="5268937"/>
          </a:xfrm>
        </p:spPr>
        <p:txBody>
          <a:bodyPr/>
          <a:lstStyle/>
          <a:p>
            <a:pPr algn="just"/>
            <a:r>
              <a:rPr lang="es-CO" dirty="0"/>
              <a:t>Ley 1882 de 2018 el cual adiciona disposiciones a la ley 80/93 Y 1150/07 orientadas a fortalecer la función publica sobre todo en lo referente a la licitación </a:t>
            </a:r>
            <a:r>
              <a:rPr lang="es-CO" dirty="0" smtClean="0"/>
              <a:t>publica</a:t>
            </a:r>
          </a:p>
          <a:p>
            <a:pPr algn="just"/>
            <a:endParaRPr lang="es-CO" dirty="0"/>
          </a:p>
          <a:p>
            <a:pPr algn="just"/>
            <a:r>
              <a:rPr lang="es-CO" dirty="0"/>
              <a:t> Éstas normas establecen  los procedimientos para contratar y  las modalidades de selección del contratista.</a:t>
            </a:r>
          </a:p>
          <a:p>
            <a:endParaRPr lang="es-CO" dirty="0"/>
          </a:p>
        </p:txBody>
      </p:sp>
    </p:spTree>
    <p:extLst>
      <p:ext uri="{BB962C8B-B14F-4D97-AF65-F5344CB8AC3E}">
        <p14:creationId xmlns:p14="http://schemas.microsoft.com/office/powerpoint/2010/main" val="3377014115"/>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3" name="arrow.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571480"/>
            <a:ext cx="8229600" cy="5072098"/>
          </a:xfrm>
        </p:spPr>
        <p:txBody>
          <a:bodyPr/>
          <a:lstStyle/>
          <a:p>
            <a:endParaRPr lang="es-CO" dirty="0"/>
          </a:p>
          <a:p>
            <a:pPr marL="0" indent="0" algn="just">
              <a:buNone/>
            </a:pPr>
            <a:r>
              <a:rPr lang="es-CO" sz="1800" b="1" dirty="0"/>
              <a:t>Articulo 1. </a:t>
            </a:r>
            <a:r>
              <a:rPr lang="es-CO" sz="1800" i="1" dirty="0"/>
              <a:t>Adición del </a:t>
            </a:r>
            <a:r>
              <a:rPr lang="es-CO" sz="1800" b="1" i="1" dirty="0"/>
              <a:t>artículo 4 de la </a:t>
            </a:r>
            <a:r>
              <a:rPr lang="es-CO" sz="1800" b="1" dirty="0"/>
              <a:t>Resolución </a:t>
            </a:r>
            <a:r>
              <a:rPr lang="es-CO" sz="1800" b="1" i="1" dirty="0"/>
              <a:t>12829 de 2017. </a:t>
            </a:r>
            <a:endParaRPr lang="es-CO" sz="1800" b="1" i="1" dirty="0" smtClean="0"/>
          </a:p>
          <a:p>
            <a:pPr marL="0" indent="0" algn="just">
              <a:buNone/>
            </a:pPr>
            <a:endParaRPr lang="es-CO" sz="1800" dirty="0"/>
          </a:p>
          <a:p>
            <a:pPr marL="0" indent="0" algn="just">
              <a:buNone/>
            </a:pPr>
            <a:r>
              <a:rPr lang="es-CO" sz="1800" i="1" dirty="0" smtClean="0"/>
              <a:t>Los </a:t>
            </a:r>
            <a:r>
              <a:rPr lang="es-CO" sz="1800" i="1" dirty="0"/>
              <a:t>Fondos de Servicio Educativo </a:t>
            </a:r>
            <a:r>
              <a:rPr lang="es-CO" sz="1800" i="1" dirty="0" smtClean="0"/>
              <a:t>que </a:t>
            </a:r>
            <a:r>
              <a:rPr lang="es-CO" sz="1800" i="1" dirty="0"/>
              <a:t>no hayan podido realizar el proceso </a:t>
            </a:r>
            <a:r>
              <a:rPr lang="es-CO" sz="1800" i="1" dirty="0" smtClean="0"/>
              <a:t>conversión </a:t>
            </a:r>
            <a:r>
              <a:rPr lang="es-CO" sz="1800" i="1" dirty="0"/>
              <a:t>a cuenta </a:t>
            </a:r>
            <a:r>
              <a:rPr lang="es-CO" sz="1800" i="1" dirty="0" smtClean="0"/>
              <a:t>maestra, </a:t>
            </a:r>
            <a:r>
              <a:rPr lang="es-CO" sz="1800" i="1" dirty="0"/>
              <a:t>recibirán los recursos de la asignación SGP 2018, en las cuentas bancarias registradas en el SIIF Nación que no fueron objeto de conversión. </a:t>
            </a:r>
            <a:endParaRPr lang="es-CO" sz="1800" i="1" dirty="0" smtClean="0"/>
          </a:p>
          <a:p>
            <a:pPr marL="0" indent="0" algn="just">
              <a:buNone/>
            </a:pPr>
            <a:endParaRPr lang="es-CO" sz="1800" dirty="0"/>
          </a:p>
          <a:p>
            <a:pPr marL="0" indent="0" algn="just">
              <a:buNone/>
            </a:pPr>
            <a:r>
              <a:rPr lang="es-CO" sz="1800" i="1" dirty="0"/>
              <a:t>Para efectos del seguimiento y control al uso de los recursos de aquellas instituciones educativas que se encuentran en la situación descrita en el presente parágrafo, y en general para todos los Fondos de Servicios Educativos, </a:t>
            </a:r>
            <a:r>
              <a:rPr lang="es-CO" sz="1800" b="1" i="1" dirty="0"/>
              <a:t>será obligatorio realizar el reporte de información en el Sistema de Información de Fondos de Servicios Educativos -SIFSE-, en los términos establecidos por el Ministerio de Educación Nacional» </a:t>
            </a:r>
            <a:endParaRPr lang="es-CO" sz="1800" b="1" i="1" dirty="0" smtClean="0"/>
          </a:p>
          <a:p>
            <a:pPr marL="0" indent="0" algn="just">
              <a:buNone/>
            </a:pPr>
            <a:endParaRPr lang="es-CO" sz="1800" b="1" i="1" dirty="0"/>
          </a:p>
          <a:p>
            <a:pPr marL="0" indent="0" algn="just">
              <a:buNone/>
            </a:pPr>
            <a:endParaRPr lang="es-CO" sz="1800" b="1" dirty="0"/>
          </a:p>
        </p:txBody>
      </p:sp>
    </p:spTree>
    <p:extLst>
      <p:ext uri="{BB962C8B-B14F-4D97-AF65-F5344CB8AC3E}">
        <p14:creationId xmlns:p14="http://schemas.microsoft.com/office/powerpoint/2010/main" val="6385404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CO" sz="3200" b="1" dirty="0" smtClean="0"/>
              <a:t>REGIMEN DE CONTRATACION DE LAS I.E</a:t>
            </a:r>
            <a:endParaRPr lang="es-CO" sz="3200" b="1" dirty="0"/>
          </a:p>
        </p:txBody>
      </p:sp>
      <p:sp>
        <p:nvSpPr>
          <p:cNvPr id="3" name="2 Marcador de contenido"/>
          <p:cNvSpPr>
            <a:spLocks noGrp="1"/>
          </p:cNvSpPr>
          <p:nvPr>
            <p:ph idx="1"/>
          </p:nvPr>
        </p:nvSpPr>
        <p:spPr/>
        <p:txBody>
          <a:bodyPr/>
          <a:lstStyle/>
          <a:p>
            <a:pPr algn="just"/>
            <a:r>
              <a:rPr lang="es-CO" sz="3000" dirty="0" smtClean="0"/>
              <a:t>Cuando se trata de la celebración de contratos con recursos del Fondo de Servicios Educativos, se realizara con estricta sujeción a lo dispuesto por la Ley 80 de 1993, ley 1150 de 2007 y sus demás decretos y normas reglamentarias.</a:t>
            </a:r>
          </a:p>
          <a:p>
            <a:pPr algn="just"/>
            <a:endParaRPr lang="es-CO" sz="3000" dirty="0"/>
          </a:p>
          <a:p>
            <a:pPr algn="just"/>
            <a:r>
              <a:rPr lang="es-CO" sz="3000" dirty="0" smtClean="0"/>
              <a:t>Lo anterior se hará cuando la cuantía supere los 20 SMLMV</a:t>
            </a:r>
            <a:endParaRPr lang="es-CO" sz="3000" dirty="0"/>
          </a:p>
        </p:txBody>
      </p:sp>
    </p:spTree>
    <p:extLst>
      <p:ext uri="{BB962C8B-B14F-4D97-AF65-F5344CB8AC3E}">
        <p14:creationId xmlns:p14="http://schemas.microsoft.com/office/powerpoint/2010/main" val="1123261181"/>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3" name="arrow.wav"/>
          </p:stSnd>
        </p:sndAc>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28670"/>
            <a:ext cx="8229600" cy="5197499"/>
          </a:xfrm>
        </p:spPr>
        <p:txBody>
          <a:bodyPr/>
          <a:lstStyle/>
          <a:p>
            <a:r>
              <a:rPr lang="es-CO" dirty="0" smtClean="0"/>
              <a:t>Si la cuantía no supera los 20 salarios, es decir es inferior.</a:t>
            </a:r>
          </a:p>
          <a:p>
            <a:r>
              <a:rPr lang="es-CO" dirty="0" smtClean="0"/>
              <a:t>Deberá seguir los procedimientos establecidos en el reglamento expedido por el Consejo Directivo.</a:t>
            </a:r>
          </a:p>
          <a:p>
            <a:r>
              <a:rPr lang="es-CO" dirty="0" smtClean="0"/>
              <a:t>Siguiendo siempre los principios de acuerdo con los postulados de </a:t>
            </a:r>
            <a:r>
              <a:rPr lang="es-CO" dirty="0"/>
              <a:t>la función publica. (Artículo 17 del Decreto 4791 de 2008).</a:t>
            </a:r>
          </a:p>
        </p:txBody>
      </p:sp>
    </p:spTree>
    <p:extLst>
      <p:ext uri="{BB962C8B-B14F-4D97-AF65-F5344CB8AC3E}">
        <p14:creationId xmlns:p14="http://schemas.microsoft.com/office/powerpoint/2010/main" val="3544857585"/>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3" name="arrow.wav"/>
          </p:stSnd>
        </p:sndAc>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3200" b="1" dirty="0" smtClean="0"/>
              <a:t>PUBLICACION EN EL SECOP</a:t>
            </a:r>
            <a:endParaRPr lang="es-CO" sz="3200" b="1" dirty="0"/>
          </a:p>
        </p:txBody>
      </p:sp>
      <p:sp>
        <p:nvSpPr>
          <p:cNvPr id="3" name="2 Marcador de contenido"/>
          <p:cNvSpPr>
            <a:spLocks noGrp="1"/>
          </p:cNvSpPr>
          <p:nvPr>
            <p:ph idx="1"/>
          </p:nvPr>
        </p:nvSpPr>
        <p:spPr/>
        <p:txBody>
          <a:bodyPr/>
          <a:lstStyle/>
          <a:p>
            <a:pPr algn="just"/>
            <a:r>
              <a:rPr lang="es-CO" sz="3000" dirty="0"/>
              <a:t>Colombia Compra Eficiente expidió la Circular Externa No. 1 el 21 de Junio de 2013, en donde recordó a todas las entidades del Estado su obligación de publicar de forma oportuna su actividad contractual en el Sistema Electrónico de Contratación Pública –SECOP–, independientemente del régimen jurídico aplicable, su naturaleza jurídica, o la pertenencia a una u otra rama del poder </a:t>
            </a:r>
            <a:r>
              <a:rPr lang="es-CO" sz="3000" dirty="0" smtClean="0"/>
              <a:t>público.</a:t>
            </a:r>
            <a:endParaRPr lang="es-CO" sz="3000" dirty="0"/>
          </a:p>
        </p:txBody>
      </p:sp>
    </p:spTree>
    <p:extLst>
      <p:ext uri="{BB962C8B-B14F-4D97-AF65-F5344CB8AC3E}">
        <p14:creationId xmlns:p14="http://schemas.microsoft.com/office/powerpoint/2010/main" val="3064392694"/>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3" name="arrow.wav"/>
          </p:stSnd>
        </p:sndAc>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0500" y="332656"/>
            <a:ext cx="8775700" cy="5890344"/>
          </a:xfrm>
        </p:spPr>
        <p:txBody>
          <a:bodyPr/>
          <a:lstStyle/>
          <a:p>
            <a:pPr algn="just"/>
            <a:r>
              <a:rPr lang="es-CO" dirty="0" smtClean="0"/>
              <a:t>Lo anterior con base en los principios rectores de la contratación publica y la Constitución Nacional.</a:t>
            </a:r>
          </a:p>
          <a:p>
            <a:pPr algn="just"/>
            <a:endParaRPr lang="es-CO" dirty="0" smtClean="0"/>
          </a:p>
          <a:p>
            <a:pPr algn="just">
              <a:buFont typeface="Wingdings" pitchFamily="2" charset="2"/>
              <a:buChar char="v"/>
            </a:pPr>
            <a:r>
              <a:rPr lang="es-CO" dirty="0" smtClean="0"/>
              <a:t>Planeación 			* Igualdad </a:t>
            </a:r>
          </a:p>
          <a:p>
            <a:pPr algn="just">
              <a:buFont typeface="Wingdings" pitchFamily="2" charset="2"/>
              <a:buChar char="v"/>
            </a:pPr>
            <a:r>
              <a:rPr lang="es-CO" dirty="0" smtClean="0"/>
              <a:t>Transparencia 		* Eficiencia  </a:t>
            </a:r>
          </a:p>
          <a:p>
            <a:pPr algn="just">
              <a:buFont typeface="Wingdings" pitchFamily="2" charset="2"/>
              <a:buChar char="v"/>
            </a:pPr>
            <a:r>
              <a:rPr lang="es-CO" dirty="0" smtClean="0"/>
              <a:t>selección objetiva		* Imparcialidad </a:t>
            </a:r>
          </a:p>
          <a:p>
            <a:pPr algn="just">
              <a:buFont typeface="Wingdings" pitchFamily="2" charset="2"/>
              <a:buChar char="v"/>
            </a:pPr>
            <a:r>
              <a:rPr lang="es-CO" dirty="0" smtClean="0"/>
              <a:t>Economía 			* Responsabilidad </a:t>
            </a:r>
          </a:p>
          <a:p>
            <a:pPr algn="just">
              <a:buFont typeface="Wingdings" pitchFamily="2" charset="2"/>
              <a:buChar char="v"/>
            </a:pPr>
            <a:r>
              <a:rPr lang="es-CO" dirty="0" smtClean="0"/>
              <a:t>publicidad 			* Moralidad</a:t>
            </a:r>
          </a:p>
          <a:p>
            <a:pPr algn="just">
              <a:buFont typeface="Wingdings" pitchFamily="2" charset="2"/>
              <a:buChar char="v"/>
            </a:pPr>
            <a:r>
              <a:rPr lang="es-CO" dirty="0" smtClean="0"/>
              <a:t>Celeridad </a:t>
            </a:r>
          </a:p>
        </p:txBody>
      </p:sp>
    </p:spTree>
    <p:extLst>
      <p:ext uri="{BB962C8B-B14F-4D97-AF65-F5344CB8AC3E}">
        <p14:creationId xmlns:p14="http://schemas.microsoft.com/office/powerpoint/2010/main" val="3549950408"/>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3" name="arrow.wav"/>
          </p:stSnd>
        </p:sndAc>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620688"/>
            <a:ext cx="8802687" cy="1206500"/>
          </a:xfrm>
        </p:spPr>
        <p:txBody>
          <a:bodyPr>
            <a:noAutofit/>
          </a:bodyPr>
          <a:lstStyle/>
          <a:p>
            <a:r>
              <a:rPr lang="es-CO" sz="3200" b="1" dirty="0" smtClean="0"/>
              <a:t>LA ESCOGENCIA DEL CONTRATISTA SE EFECTUARA CON ARREGLO A LAS MODALIDADES DE SELECCIÓN SEGÚN</a:t>
            </a:r>
            <a:r>
              <a:rPr lang="es-CO" sz="3200" dirty="0" smtClean="0"/>
              <a:t>:</a:t>
            </a:r>
            <a:endParaRPr lang="es-CO" sz="3200" dirty="0"/>
          </a:p>
        </p:txBody>
      </p:sp>
      <p:sp>
        <p:nvSpPr>
          <p:cNvPr id="3" name="2 Marcador de contenido"/>
          <p:cNvSpPr>
            <a:spLocks noGrp="1"/>
          </p:cNvSpPr>
          <p:nvPr>
            <p:ph idx="1"/>
          </p:nvPr>
        </p:nvSpPr>
        <p:spPr>
          <a:xfrm>
            <a:off x="190500" y="1916832"/>
            <a:ext cx="8775700" cy="4306168"/>
          </a:xfrm>
        </p:spPr>
        <p:txBody>
          <a:bodyPr/>
          <a:lstStyle/>
          <a:p>
            <a:r>
              <a:rPr lang="es-CO" sz="2900" dirty="0" smtClean="0"/>
              <a:t>licitación pública</a:t>
            </a:r>
          </a:p>
          <a:p>
            <a:r>
              <a:rPr lang="es-CO" sz="2900" dirty="0" smtClean="0"/>
              <a:t>selección abreviada</a:t>
            </a:r>
          </a:p>
          <a:p>
            <a:r>
              <a:rPr lang="es-CO" sz="2900" dirty="0" smtClean="0"/>
              <a:t>concurso </a:t>
            </a:r>
            <a:r>
              <a:rPr lang="es-CO" sz="2900" dirty="0"/>
              <a:t>de </a:t>
            </a:r>
            <a:r>
              <a:rPr lang="es-CO" sz="2900" dirty="0" smtClean="0"/>
              <a:t>méritos</a:t>
            </a:r>
          </a:p>
          <a:p>
            <a:r>
              <a:rPr lang="es-CO" sz="2900" dirty="0" smtClean="0"/>
              <a:t>y </a:t>
            </a:r>
            <a:r>
              <a:rPr lang="es-CO" sz="2900" dirty="0"/>
              <a:t>contratación </a:t>
            </a:r>
            <a:r>
              <a:rPr lang="es-CO" sz="2900" dirty="0" smtClean="0"/>
              <a:t>directa</a:t>
            </a:r>
          </a:p>
          <a:p>
            <a:r>
              <a:rPr lang="es-CO" sz="2900" dirty="0"/>
              <a:t> La escogencia del contratista se efectuará por regla general a través de licitación pública</a:t>
            </a:r>
          </a:p>
        </p:txBody>
      </p:sp>
    </p:spTree>
    <p:extLst>
      <p:ext uri="{BB962C8B-B14F-4D97-AF65-F5344CB8AC3E}">
        <p14:creationId xmlns:p14="http://schemas.microsoft.com/office/powerpoint/2010/main" val="772108741"/>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3" name="arrow.wav"/>
          </p:stSnd>
        </p:sndAc>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3600" b="1" dirty="0" smtClean="0"/>
              <a:t>CONTRATACION DIRECTA</a:t>
            </a:r>
            <a:endParaRPr lang="es-CO" sz="3600" dirty="0"/>
          </a:p>
        </p:txBody>
      </p:sp>
      <p:sp>
        <p:nvSpPr>
          <p:cNvPr id="3" name="2 Marcador de contenido"/>
          <p:cNvSpPr>
            <a:spLocks noGrp="1"/>
          </p:cNvSpPr>
          <p:nvPr>
            <p:ph idx="1"/>
          </p:nvPr>
        </p:nvSpPr>
        <p:spPr/>
        <p:txBody>
          <a:bodyPr/>
          <a:lstStyle/>
          <a:p>
            <a:pPr algn="just"/>
            <a:r>
              <a:rPr lang="es-CO" b="1" dirty="0"/>
              <a:t> </a:t>
            </a:r>
            <a:r>
              <a:rPr lang="es-CO" dirty="0"/>
              <a:t>La modalidad de selección de contratación directa, solamente procederá en </a:t>
            </a:r>
            <a:r>
              <a:rPr lang="es-CO" dirty="0" smtClean="0"/>
              <a:t>los casos taxativos en la ley </a:t>
            </a:r>
          </a:p>
          <a:p>
            <a:pPr algn="just"/>
            <a:r>
              <a:rPr lang="es-CO" dirty="0"/>
              <a:t>c) </a:t>
            </a:r>
            <a:r>
              <a:rPr lang="es-CO" dirty="0" smtClean="0"/>
              <a:t>Inciso </a:t>
            </a:r>
            <a:r>
              <a:rPr lang="es-CO" dirty="0"/>
              <a:t>1o. modificado por el artículo </a:t>
            </a:r>
            <a:r>
              <a:rPr lang="es-CO" dirty="0" smtClean="0"/>
              <a:t>92 de </a:t>
            </a:r>
            <a:r>
              <a:rPr lang="es-CO" dirty="0"/>
              <a:t>la Ley 1474 de 2011. El nuevo texto es el siguiente</a:t>
            </a:r>
            <a:r>
              <a:rPr lang="es-CO" dirty="0" smtClean="0"/>
              <a:t>: </a:t>
            </a:r>
            <a:r>
              <a:rPr lang="es-CO" dirty="0"/>
              <a:t>Contratos interadministrativos, siempre que las obligaciones derivadas del mismo tengan relación directa con el objeto de la entidad ejecutora señalado en la ley o en sus reglamentos.</a:t>
            </a:r>
            <a:endParaRPr lang="es-CO" dirty="0" smtClean="0"/>
          </a:p>
          <a:p>
            <a:pPr marL="0" indent="0" algn="just">
              <a:buNone/>
            </a:pPr>
            <a:endParaRPr lang="es-CO" dirty="0"/>
          </a:p>
        </p:txBody>
      </p:sp>
    </p:spTree>
    <p:extLst>
      <p:ext uri="{BB962C8B-B14F-4D97-AF65-F5344CB8AC3E}">
        <p14:creationId xmlns:p14="http://schemas.microsoft.com/office/powerpoint/2010/main" val="3721755113"/>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2" name="arrow.wav"/>
          </p:stSnd>
        </p:sndAc>
      </p:transition>
    </mc:Choice>
    <mc:Fallback xmlns="">
      <p:transition spd="slow">
        <p:fade/>
        <p:sndAc>
          <p:stSnd>
            <p:snd r:embed="rId3" name="arrow.wav"/>
          </p:stSnd>
        </p:sndAc>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852936"/>
            <a:ext cx="7488832" cy="782960"/>
          </a:xfrm>
        </p:spPr>
        <p:txBody>
          <a:bodyPr>
            <a:noAutofit/>
          </a:bodyPr>
          <a:lstStyle/>
          <a:p>
            <a:r>
              <a:rPr lang="es-CO" sz="7200" b="1" dirty="0" smtClean="0">
                <a:effectLst>
                  <a:outerShdw blurRad="38100" dist="38100" dir="2700000" algn="tl">
                    <a:srgbClr val="000000">
                      <a:alpha val="43137"/>
                    </a:srgbClr>
                  </a:outerShdw>
                </a:effectLst>
              </a:rPr>
              <a:t>MUCHAS GRACIAS</a:t>
            </a:r>
            <a:endParaRPr lang="es-CO" sz="7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23091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124744"/>
            <a:ext cx="8229600" cy="4525963"/>
          </a:xfrm>
        </p:spPr>
        <p:txBody>
          <a:bodyPr/>
          <a:lstStyle/>
          <a:p>
            <a:pPr marL="0" indent="0" algn="just">
              <a:buNone/>
            </a:pPr>
            <a:r>
              <a:rPr lang="es-CO" sz="2400" b="1" dirty="0" smtClean="0"/>
              <a:t>Articulo </a:t>
            </a:r>
            <a:r>
              <a:rPr lang="es-CO" sz="2400" b="1" dirty="0"/>
              <a:t>3. </a:t>
            </a:r>
            <a:r>
              <a:rPr lang="es-CO" sz="2400" b="1" i="1" dirty="0"/>
              <a:t>Modificación del articulo 11 de la Resolución 12829 de 2017. </a:t>
            </a:r>
            <a:endParaRPr lang="es-CO" sz="2400" b="1" i="1" dirty="0" smtClean="0"/>
          </a:p>
          <a:p>
            <a:pPr marL="0" indent="0" algn="just">
              <a:buNone/>
            </a:pPr>
            <a:endParaRPr lang="es-CO" sz="2400" b="1" i="1" dirty="0" smtClean="0"/>
          </a:p>
          <a:p>
            <a:pPr marL="0" indent="0" algn="just">
              <a:buNone/>
            </a:pPr>
            <a:r>
              <a:rPr lang="es-CO" sz="2000" b="1" i="1" dirty="0" smtClean="0"/>
              <a:t>«</a:t>
            </a:r>
            <a:r>
              <a:rPr lang="es-CO" sz="2000" b="1" i="1" dirty="0"/>
              <a:t>Parágrafo 2. </a:t>
            </a:r>
            <a:r>
              <a:rPr lang="es-CO" sz="2000" i="1" dirty="0"/>
              <a:t>La Nación podrá suspender el giro de los recursos de gratuidad a aquellos fondos de servicios educativos que no cumplan con </a:t>
            </a:r>
            <a:r>
              <a:rPr lang="es-CO" sz="2000" dirty="0"/>
              <a:t>el </a:t>
            </a:r>
            <a:r>
              <a:rPr lang="es-CO" sz="2000" i="1" dirty="0"/>
              <a:t>reporte de información del uso </a:t>
            </a:r>
            <a:r>
              <a:rPr lang="es-CO" sz="2000" b="1" i="1" dirty="0"/>
              <a:t>de </a:t>
            </a:r>
            <a:r>
              <a:rPr lang="es-CO" sz="2000" i="1" dirty="0"/>
              <a:t>dichos recursos en el Sistema de Información de Fondos </a:t>
            </a:r>
            <a:r>
              <a:rPr lang="es-CO" sz="2000" b="1" i="1" dirty="0"/>
              <a:t>de </a:t>
            </a:r>
            <a:r>
              <a:rPr lang="es-CO" sz="2000" i="1" dirty="0"/>
              <a:t>Servicios Educativos -SIFSE-, en los tiempos previstos para tal fin. </a:t>
            </a:r>
            <a:endParaRPr lang="es-CO" sz="2000" i="1" dirty="0" smtClean="0"/>
          </a:p>
          <a:p>
            <a:pPr algn="just"/>
            <a:endParaRPr lang="es-CO" sz="2000" dirty="0"/>
          </a:p>
          <a:p>
            <a:pPr marL="0" indent="0" algn="just">
              <a:buNone/>
            </a:pPr>
            <a:r>
              <a:rPr lang="es-CO" sz="2000" b="1" i="1" dirty="0"/>
              <a:t>Parágrafo transitorio. </a:t>
            </a:r>
            <a:r>
              <a:rPr lang="es-CO" sz="2000" i="1" dirty="0"/>
              <a:t>La Nación podrá suspender el giro de los recursos a aquellas entidades territoriales que no hayan cumplido con la apertura y registro de las cuentas maestras, dentro de los términos y plazos previstos en la </a:t>
            </a:r>
            <a:r>
              <a:rPr lang="es-CO" sz="2000" dirty="0"/>
              <a:t>presente </a:t>
            </a:r>
            <a:r>
              <a:rPr lang="es-CO" sz="2000" i="1" dirty="0"/>
              <a:t>resolución y el calendario oficialmente fijado por </a:t>
            </a:r>
            <a:r>
              <a:rPr lang="es-CO" sz="2000" dirty="0" smtClean="0"/>
              <a:t>el </a:t>
            </a:r>
            <a:r>
              <a:rPr lang="es-CO" sz="2000" i="1" dirty="0"/>
              <a:t>Ministerio de Educación Nacional. » </a:t>
            </a:r>
            <a:endParaRPr lang="es-CO" sz="2000" dirty="0"/>
          </a:p>
        </p:txBody>
      </p:sp>
    </p:spTree>
    <p:extLst>
      <p:ext uri="{BB962C8B-B14F-4D97-AF65-F5344CB8AC3E}">
        <p14:creationId xmlns:p14="http://schemas.microsoft.com/office/powerpoint/2010/main" val="4012091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a:xfrm>
            <a:off x="571472" y="1285860"/>
            <a:ext cx="7772400" cy="1470025"/>
          </a:xfrm>
        </p:spPr>
        <p:txBody>
          <a:bodyPr>
            <a:normAutofit fontScale="90000"/>
          </a:bodyPr>
          <a:lstStyle/>
          <a:p>
            <a:r>
              <a:rPr lang="es-CO" sz="6000" b="1" dirty="0" smtClean="0">
                <a:effectLst>
                  <a:outerShdw blurRad="38100" dist="38100" dir="2700000" algn="tl">
                    <a:srgbClr val="000000">
                      <a:alpha val="43137"/>
                    </a:srgbClr>
                  </a:outerShdw>
                </a:effectLst>
              </a:rPr>
              <a:t>CUENTAS MAESTRAS PAGADORAS</a:t>
            </a:r>
            <a:endParaRPr lang="es-CO" sz="6000" b="1" dirty="0">
              <a:effectLst>
                <a:outerShdw blurRad="38100" dist="38100" dir="2700000" algn="tl">
                  <a:srgbClr val="000000">
                    <a:alpha val="43137"/>
                  </a:srgbClr>
                </a:outerShdw>
              </a:effectLst>
            </a:endParaRPr>
          </a:p>
        </p:txBody>
      </p:sp>
      <p:sp>
        <p:nvSpPr>
          <p:cNvPr id="7" name="6 Subtítulo"/>
          <p:cNvSpPr>
            <a:spLocks noGrp="1"/>
          </p:cNvSpPr>
          <p:nvPr>
            <p:ph type="subTitle" idx="1"/>
          </p:nvPr>
        </p:nvSpPr>
        <p:spPr>
          <a:xfrm>
            <a:off x="1331640" y="3573016"/>
            <a:ext cx="6400800" cy="1856248"/>
          </a:xfrm>
        </p:spPr>
        <p:txBody>
          <a:bodyPr/>
          <a:lstStyle/>
          <a:p>
            <a:r>
              <a:rPr lang="es-CO" b="1" i="1" dirty="0" smtClean="0"/>
              <a:t>Resolución 0660 de 09/03/2018</a:t>
            </a:r>
          </a:p>
          <a:p>
            <a:r>
              <a:rPr lang="es-CO" b="1" i="1" dirty="0" smtClean="0"/>
              <a:t>Por la cual se reglamentan las Cuentas Maestras Pagadoras</a:t>
            </a:r>
            <a:endParaRPr lang="es-CO" b="1" i="1" dirty="0"/>
          </a:p>
        </p:txBody>
      </p:sp>
    </p:spTree>
    <p:extLst>
      <p:ext uri="{BB962C8B-B14F-4D97-AF65-F5344CB8AC3E}">
        <p14:creationId xmlns:p14="http://schemas.microsoft.com/office/powerpoint/2010/main" val="4253947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052736"/>
            <a:ext cx="8229600" cy="4525963"/>
          </a:xfrm>
        </p:spPr>
        <p:txBody>
          <a:bodyPr/>
          <a:lstStyle/>
          <a:p>
            <a:pPr marL="0" indent="0">
              <a:buNone/>
            </a:pPr>
            <a:r>
              <a:rPr lang="es-CO" sz="2400" b="1" dirty="0" smtClean="0">
                <a:solidFill>
                  <a:srgbClr val="C00000"/>
                </a:solidFill>
              </a:rPr>
              <a:t>CONCEPTO:</a:t>
            </a:r>
          </a:p>
          <a:p>
            <a:pPr marL="0" indent="0">
              <a:buNone/>
            </a:pPr>
            <a:endParaRPr lang="es-CO" sz="2400" b="1" dirty="0" smtClean="0">
              <a:solidFill>
                <a:srgbClr val="C00000"/>
              </a:solidFill>
            </a:endParaRPr>
          </a:p>
          <a:p>
            <a:pPr algn="just"/>
            <a:r>
              <a:rPr lang="es-CO" sz="2400" dirty="0" smtClean="0"/>
              <a:t>Art. 2: “Es aquella cuenta de </a:t>
            </a:r>
            <a:r>
              <a:rPr lang="es-CO" sz="2400" b="1" dirty="0" smtClean="0"/>
              <a:t>ahorros</a:t>
            </a:r>
            <a:r>
              <a:rPr lang="es-CO" sz="2400" dirty="0" smtClean="0"/>
              <a:t> que se apertura de manera </a:t>
            </a:r>
            <a:r>
              <a:rPr lang="es-CO" sz="2400" b="1" dirty="0" smtClean="0"/>
              <a:t>complementaria</a:t>
            </a:r>
            <a:r>
              <a:rPr lang="es-CO" sz="2400" dirty="0" smtClean="0"/>
              <a:t> a la Cuenta Maestra existente registrada ante el Ministerio de Educación, la cual </a:t>
            </a:r>
            <a:r>
              <a:rPr lang="es-CO" sz="2400" b="1" dirty="0" smtClean="0"/>
              <a:t>acepta exclusivamente transferencias electrónicas</a:t>
            </a:r>
            <a:r>
              <a:rPr lang="es-CO" sz="2400" dirty="0" smtClean="0"/>
              <a:t> </a:t>
            </a:r>
            <a:r>
              <a:rPr lang="es-CO" sz="2400" b="1" dirty="0" smtClean="0"/>
              <a:t>de crédito </a:t>
            </a:r>
            <a:r>
              <a:rPr lang="es-CO" sz="2400" dirty="0" smtClean="0"/>
              <a:t>y como única </a:t>
            </a:r>
            <a:r>
              <a:rPr lang="es-CO" sz="2400" b="1" dirty="0" smtClean="0"/>
              <a:t>operación debito </a:t>
            </a:r>
            <a:r>
              <a:rPr lang="es-CO" sz="2400" dirty="0" smtClean="0"/>
              <a:t>la aplicación de </a:t>
            </a:r>
            <a:r>
              <a:rPr lang="es-CO" sz="2400" b="1" dirty="0" smtClean="0"/>
              <a:t>pagos mediante el botón de pago electrónico seguro en línea </a:t>
            </a:r>
            <a:r>
              <a:rPr lang="es-CO" sz="2400" dirty="0" smtClean="0"/>
              <a:t>– PSE en los conceptos autorizados”</a:t>
            </a:r>
          </a:p>
          <a:p>
            <a:pPr marL="0" indent="0" algn="just">
              <a:buNone/>
            </a:pPr>
            <a:endParaRPr lang="es-CO" sz="2400" dirty="0" smtClean="0"/>
          </a:p>
        </p:txBody>
      </p:sp>
    </p:spTree>
    <p:extLst>
      <p:ext uri="{BB962C8B-B14F-4D97-AF65-F5344CB8AC3E}">
        <p14:creationId xmlns:p14="http://schemas.microsoft.com/office/powerpoint/2010/main" val="2852900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692696"/>
            <a:ext cx="8229600" cy="5522386"/>
          </a:xfrm>
        </p:spPr>
        <p:txBody>
          <a:bodyPr/>
          <a:lstStyle/>
          <a:p>
            <a:r>
              <a:rPr lang="es-CO" b="1" dirty="0" smtClean="0">
                <a:solidFill>
                  <a:srgbClr val="C00000"/>
                </a:solidFill>
                <a:effectLst>
                  <a:outerShdw blurRad="38100" dist="38100" dir="2700000" algn="tl">
                    <a:srgbClr val="000000">
                      <a:alpha val="43137"/>
                    </a:srgbClr>
                  </a:outerShdw>
                </a:effectLst>
              </a:rPr>
              <a:t>CONVENIO</a:t>
            </a:r>
          </a:p>
          <a:p>
            <a:pPr marL="0" indent="0">
              <a:buNone/>
            </a:pPr>
            <a:r>
              <a:rPr lang="es-CO" sz="2400" dirty="0" smtClean="0"/>
              <a:t>Se debe crear un nuevo convenio o modificar el existente.</a:t>
            </a:r>
          </a:p>
          <a:p>
            <a:pPr marL="0" indent="0">
              <a:buNone/>
            </a:pPr>
            <a:endParaRPr lang="es-CO" sz="2400" b="1" dirty="0" smtClean="0">
              <a:effectLst>
                <a:outerShdw blurRad="38100" dist="38100" dir="2700000" algn="tl">
                  <a:srgbClr val="000000">
                    <a:alpha val="43137"/>
                  </a:srgbClr>
                </a:outerShdw>
              </a:effectLst>
            </a:endParaRPr>
          </a:p>
          <a:p>
            <a:pPr marL="0" indent="0">
              <a:buNone/>
            </a:pPr>
            <a:r>
              <a:rPr lang="es-CO" sz="2400" b="1" dirty="0" smtClean="0">
                <a:effectLst>
                  <a:outerShdw blurRad="38100" dist="38100" dir="2700000" algn="tl">
                    <a:srgbClr val="000000">
                      <a:alpha val="43137"/>
                    </a:srgbClr>
                  </a:outerShdw>
                </a:effectLst>
              </a:rPr>
              <a:t>CONDICIONES MINIMAS:</a:t>
            </a:r>
          </a:p>
          <a:p>
            <a:r>
              <a:rPr lang="es-CO" sz="2400" dirty="0" smtClean="0"/>
              <a:t> Identificación del No. y nomenclatura de la Cuenta Maestra.</a:t>
            </a:r>
          </a:p>
          <a:p>
            <a:r>
              <a:rPr lang="es-CO" sz="2400" dirty="0" smtClean="0"/>
              <a:t>Registro de créditos y débitos de los recursos, identificando origen y destino. (Banco)</a:t>
            </a:r>
          </a:p>
          <a:p>
            <a:r>
              <a:rPr lang="es-CO" sz="2400" dirty="0" smtClean="0"/>
              <a:t>Remisión de los reportes establecidos en el anexo técnico. (Bancos)</a:t>
            </a:r>
          </a:p>
          <a:p>
            <a:r>
              <a:rPr lang="es-CO" sz="2400" dirty="0" smtClean="0"/>
              <a:t>Exención del gravamen a los movimientos financieros.</a:t>
            </a:r>
          </a:p>
          <a:p>
            <a:r>
              <a:rPr lang="es-CO" sz="2400" dirty="0" smtClean="0"/>
              <a:t>Mención clara de la inembargabilidad.</a:t>
            </a:r>
          </a:p>
          <a:p>
            <a:endParaRPr lang="es-CO" sz="2400" dirty="0"/>
          </a:p>
        </p:txBody>
      </p:sp>
    </p:spTree>
    <p:extLst>
      <p:ext uri="{BB962C8B-B14F-4D97-AF65-F5344CB8AC3E}">
        <p14:creationId xmlns:p14="http://schemas.microsoft.com/office/powerpoint/2010/main" val="24999510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5637312" cy="782960"/>
          </a:xfrm>
        </p:spPr>
        <p:txBody>
          <a:bodyPr/>
          <a:lstStyle/>
          <a:p>
            <a:pPr algn="l"/>
            <a:r>
              <a:rPr lang="es-CO" b="1" dirty="0" smtClean="0">
                <a:effectLst>
                  <a:outerShdw blurRad="38100" dist="38100" dir="2700000" algn="tl">
                    <a:srgbClr val="000000">
                      <a:alpha val="43137"/>
                    </a:srgbClr>
                  </a:outerShdw>
                </a:effectLst>
              </a:rPr>
              <a:t>NOMENCLATURA:</a:t>
            </a:r>
            <a:endParaRPr lang="es-CO"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lstStyle/>
          <a:p>
            <a:r>
              <a:rPr lang="es-CO" dirty="0" smtClean="0"/>
              <a:t>“Nombre del Fondo de Servicio Educativo + Cuenta Maestra Pagadora + CG”</a:t>
            </a:r>
          </a:p>
          <a:p>
            <a:endParaRPr lang="es-CO" dirty="0"/>
          </a:p>
          <a:p>
            <a:r>
              <a:rPr lang="es-CO" dirty="0" smtClean="0"/>
              <a:t>Ejemplo:</a:t>
            </a:r>
          </a:p>
          <a:p>
            <a:pPr marL="0" indent="0">
              <a:buNone/>
            </a:pPr>
            <a:r>
              <a:rPr lang="es-CO" dirty="0" smtClean="0"/>
              <a:t>“Institución Educativa Joaquín París Cuenta Maestra Pagadora CG”</a:t>
            </a:r>
          </a:p>
        </p:txBody>
      </p:sp>
    </p:spTree>
    <p:extLst>
      <p:ext uri="{BB962C8B-B14F-4D97-AF65-F5344CB8AC3E}">
        <p14:creationId xmlns:p14="http://schemas.microsoft.com/office/powerpoint/2010/main" val="32773451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620688"/>
            <a:ext cx="7056784" cy="782960"/>
          </a:xfrm>
        </p:spPr>
        <p:txBody>
          <a:bodyPr>
            <a:noAutofit/>
          </a:bodyPr>
          <a:lstStyle/>
          <a:p>
            <a:r>
              <a:rPr lang="es-CO" sz="3200" b="1" dirty="0" smtClean="0">
                <a:effectLst>
                  <a:outerShdw blurRad="38100" dist="38100" dir="2700000" algn="tl">
                    <a:srgbClr val="000000">
                      <a:alpha val="43137"/>
                    </a:srgbClr>
                  </a:outerShdw>
                </a:effectLst>
              </a:rPr>
              <a:t>OPERACIONES CREDITO AUTORIZADAS</a:t>
            </a:r>
            <a:endParaRPr lang="es-CO" sz="32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lstStyle/>
          <a:p>
            <a:pPr algn="just"/>
            <a:r>
              <a:rPr lang="es-CO" dirty="0" smtClean="0"/>
              <a:t>Art. 6 “Transferencias por medio electrónico desde la Cuenta Maestra expresamente indicada en el convenio”.</a:t>
            </a:r>
          </a:p>
          <a:p>
            <a:pPr algn="just">
              <a:buNone/>
            </a:pPr>
            <a:endParaRPr lang="es-CO" dirty="0" smtClean="0"/>
          </a:p>
          <a:p>
            <a:pPr algn="just"/>
            <a:r>
              <a:rPr lang="es-CO" dirty="0" smtClean="0"/>
              <a:t>“</a:t>
            </a:r>
            <a:r>
              <a:rPr lang="es-CO" b="1" dirty="0" smtClean="0"/>
              <a:t>No procederán </a:t>
            </a:r>
            <a:r>
              <a:rPr lang="es-CO" dirty="0" smtClean="0"/>
              <a:t>las consignaciones en efectivo por ventanilla, corresponsal bancario o depósito en cheques” </a:t>
            </a:r>
            <a:endParaRPr lang="es-CO" dirty="0"/>
          </a:p>
        </p:txBody>
      </p:sp>
    </p:spTree>
    <p:extLst>
      <p:ext uri="{BB962C8B-B14F-4D97-AF65-F5344CB8AC3E}">
        <p14:creationId xmlns:p14="http://schemas.microsoft.com/office/powerpoint/2010/main" val="1648252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548680"/>
            <a:ext cx="6120680" cy="782960"/>
          </a:xfrm>
        </p:spPr>
        <p:txBody>
          <a:bodyPr>
            <a:noAutofit/>
          </a:bodyPr>
          <a:lstStyle/>
          <a:p>
            <a:r>
              <a:rPr lang="es-CO" sz="2800" b="1" dirty="0" smtClean="0">
                <a:effectLst>
                  <a:outerShdw blurRad="38100" dist="38100" dir="2700000" algn="tl">
                    <a:srgbClr val="000000">
                      <a:alpha val="43137"/>
                    </a:srgbClr>
                  </a:outerShdw>
                </a:effectLst>
              </a:rPr>
              <a:t>OPERACIONES DEBITO AUTORIZADAS</a:t>
            </a:r>
            <a:endParaRPr lang="es-CO" sz="2800"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395536" y="1340768"/>
            <a:ext cx="8229600" cy="4525963"/>
          </a:xfrm>
        </p:spPr>
        <p:txBody>
          <a:bodyPr/>
          <a:lstStyle/>
          <a:p>
            <a:pPr marL="0" indent="0" algn="just">
              <a:buNone/>
            </a:pPr>
            <a:r>
              <a:rPr lang="es-CO" sz="2400" dirty="0" smtClean="0"/>
              <a:t>Art. 6: “Los pagos que se realicen mediante el botón de pago electrónico seguro en línea – PSE solo en los siguientes casos:</a:t>
            </a:r>
          </a:p>
          <a:p>
            <a:pPr marL="0" indent="0" algn="just">
              <a:buNone/>
            </a:pPr>
            <a:endParaRPr lang="es-CO" sz="2400" dirty="0" smtClean="0"/>
          </a:p>
          <a:p>
            <a:pPr algn="just"/>
            <a:r>
              <a:rPr lang="es-CO" sz="2400" dirty="0" smtClean="0"/>
              <a:t>Pago de contribuciones inherentes a la nómina mediante los operadores de la planilla integrada de Liquidación de Aportes. (Nómina)</a:t>
            </a:r>
          </a:p>
          <a:p>
            <a:pPr algn="just"/>
            <a:r>
              <a:rPr lang="es-CO" sz="2400" dirty="0" smtClean="0"/>
              <a:t>Pago por concepto de ahorros voluntarios (Cuentas AFC y Pensiones voluntarias)(Nómina)</a:t>
            </a:r>
          </a:p>
          <a:p>
            <a:pPr algn="just"/>
            <a:r>
              <a:rPr lang="es-CO" sz="2400" dirty="0" smtClean="0"/>
              <a:t>La constitución de títulos judiciales a favor de terceros mediante el comercio autorizado para tal fin. (Nómina)</a:t>
            </a:r>
          </a:p>
          <a:p>
            <a:pPr algn="just"/>
            <a:r>
              <a:rPr lang="es-CO" sz="2400" b="1" dirty="0" smtClean="0"/>
              <a:t>Pago de servicios públicos mediante PSE.</a:t>
            </a:r>
          </a:p>
          <a:p>
            <a:pPr algn="just"/>
            <a:r>
              <a:rPr lang="es-CO" sz="2400" b="1" dirty="0" smtClean="0"/>
              <a:t>El pago de impuestos nacionales</a:t>
            </a:r>
            <a:r>
              <a:rPr lang="es-CO" sz="2400" dirty="0" smtClean="0"/>
              <a:t>.</a:t>
            </a:r>
            <a:endParaRPr lang="es-CO" sz="2400" dirty="0"/>
          </a:p>
        </p:txBody>
      </p:sp>
    </p:spTree>
    <p:extLst>
      <p:ext uri="{BB962C8B-B14F-4D97-AF65-F5344CB8AC3E}">
        <p14:creationId xmlns:p14="http://schemas.microsoft.com/office/powerpoint/2010/main" val="4210660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6533</TotalTime>
  <Words>997</Words>
  <Application>Microsoft Office PowerPoint</Application>
  <PresentationFormat>Presentación en pantalla (4:3)</PresentationFormat>
  <Paragraphs>113</Paragraphs>
  <Slides>26</Slides>
  <Notes>0</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3_Tema de Office</vt:lpstr>
      <vt:lpstr>Presentación de PowerPoint</vt:lpstr>
      <vt:lpstr>Presentación de PowerPoint</vt:lpstr>
      <vt:lpstr>Presentación de PowerPoint</vt:lpstr>
      <vt:lpstr>CUENTAS MAESTRAS PAGADORAS</vt:lpstr>
      <vt:lpstr>Presentación de PowerPoint</vt:lpstr>
      <vt:lpstr>Presentación de PowerPoint</vt:lpstr>
      <vt:lpstr>NOMENCLATURA:</vt:lpstr>
      <vt:lpstr>OPERACIONES CREDITO AUTORIZADAS</vt:lpstr>
      <vt:lpstr>OPERACIONES DEBITO AUTORIZADAS</vt:lpstr>
      <vt:lpstr>OPERACIONES DEBITO NO AUTORIZADAS</vt:lpstr>
      <vt:lpstr>DOCUMENTACION A ENTREGAR EN LA  SECRETARIA DE EDUCACION DE IBAGUE</vt:lpstr>
      <vt:lpstr>MUCHAS GRACIAS</vt:lpstr>
      <vt:lpstr>Presentación de PowerPoint</vt:lpstr>
      <vt:lpstr>Presentación de PowerPoint</vt:lpstr>
      <vt:lpstr>Presentación de PowerPoint</vt:lpstr>
      <vt:lpstr>Presentación de PowerPoint</vt:lpstr>
      <vt:lpstr>LEY  80 DE 1993</vt:lpstr>
      <vt:lpstr>Presentación de PowerPoint</vt:lpstr>
      <vt:lpstr>Presentación de PowerPoint</vt:lpstr>
      <vt:lpstr>REGIMEN DE CONTRATACION DE LAS I.E</vt:lpstr>
      <vt:lpstr>Presentación de PowerPoint</vt:lpstr>
      <vt:lpstr>PUBLICACION EN EL SECOP</vt:lpstr>
      <vt:lpstr>Presentación de PowerPoint</vt:lpstr>
      <vt:lpstr>LA ESCOGENCIA DEL CONTRATISTA SE EFECTUARA CON ARREGLO A LAS MODALIDADES DE SELECCIÓN SEGÚN:</vt:lpstr>
      <vt:lpstr>CONTRATACION DIRECTA</vt:lpstr>
      <vt:lpstr>MUCHAS 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Angie Cordoba</dc:creator>
  <cp:lastModifiedBy>OSCAR F</cp:lastModifiedBy>
  <cp:revision>420</cp:revision>
  <cp:lastPrinted>2017-10-23T22:23:50Z</cp:lastPrinted>
  <dcterms:created xsi:type="dcterms:W3CDTF">2016-01-18T16:51:07Z</dcterms:created>
  <dcterms:modified xsi:type="dcterms:W3CDTF">2018-05-28T20:12:20Z</dcterms:modified>
</cp:coreProperties>
</file>