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4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B8061-A3FE-4C8A-B86C-7183709242F3}" type="datetimeFigureOut">
              <a:rPr lang="es-CO" smtClean="0"/>
              <a:t>4/01/2018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5945-AE30-44C2-8EA8-08CDA83835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5785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68275" y="1390650"/>
            <a:ext cx="6673850" cy="375443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6787A-A8C6-4FAF-AACE-20BD9A7DB3C9}" type="slidenum">
              <a:rPr lang="es-CO" smtClean="0">
                <a:solidFill>
                  <a:prstClr val="black"/>
                </a:solidFill>
              </a:rPr>
              <a:pPr/>
              <a:t>9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99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68275" y="1390650"/>
            <a:ext cx="6673850" cy="375443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6787A-A8C6-4FAF-AACE-20BD9A7DB3C9}" type="slidenum">
              <a:rPr lang="es-CO" smtClean="0">
                <a:solidFill>
                  <a:prstClr val="black"/>
                </a:solidFill>
              </a:rPr>
              <a:pPr/>
              <a:t>10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99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05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0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20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88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3605" y="404664"/>
            <a:ext cx="7516416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306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43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02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67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74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48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59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3605" y="404664"/>
            <a:ext cx="7516416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8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45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3832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99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99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3605" y="404664"/>
            <a:ext cx="7516416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429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26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121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626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2977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4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21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97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230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612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 smtClean="0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 smtClean="0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53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3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9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6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4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8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6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12166789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35360" y="5517232"/>
            <a:ext cx="751641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91654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12166789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35360" y="5517232"/>
            <a:ext cx="751641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01674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12166789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35360" y="5517232"/>
            <a:ext cx="751641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1673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e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e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8812" y="476672"/>
            <a:ext cx="7776864" cy="1080120"/>
          </a:xfrm>
        </p:spPr>
        <p:txBody>
          <a:bodyPr>
            <a:noAutofit/>
          </a:bodyPr>
          <a:lstStyle/>
          <a:p>
            <a:r>
              <a:rPr lang="es-CO" sz="4800" b="1" dirty="0"/>
              <a:t>Educación de Calidad e Inclusiva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/>
          </p:nvPr>
        </p:nvGraphicFramePr>
        <p:xfrm>
          <a:off x="1487489" y="1844824"/>
          <a:ext cx="9254371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orelDRAW" r:id="rId3" imgW="2753901" imgH="1071506" progId="CorelDraw.Graphic.18">
                  <p:embed/>
                </p:oleObj>
              </mc:Choice>
              <mc:Fallback>
                <p:oleObj name="CorelDRAW" r:id="rId3" imgW="2753901" imgH="1071506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87489" y="1844824"/>
                        <a:ext cx="9254371" cy="36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3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958752" y="836712"/>
            <a:ext cx="8208912" cy="1569660"/>
          </a:xfrm>
          <a:prstGeom prst="rect">
            <a:avLst/>
          </a:prstGeom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just"/>
            <a:r>
              <a:rPr lang="es-CO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Nuestro compromiso por Ibagué es la educación, por eso invertimos cada día más en ella y estamos cumpliendo. </a:t>
            </a:r>
            <a:endParaRPr lang="es-CO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168" y="3101184"/>
            <a:ext cx="4530080" cy="270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8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045804" y="2204864"/>
            <a:ext cx="80106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Hacer de </a:t>
            </a:r>
            <a:r>
              <a:rPr lang="es-CO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Ibague</a:t>
            </a:r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́ una ciudad sostenible, donde sus habitantes puedan tener una vida digna, incluyente y </a:t>
            </a:r>
            <a:r>
              <a:rPr lang="es-CO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próspera</a:t>
            </a:r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el marco del desarrollo humano, siempre bajo </a:t>
            </a:r>
            <a:r>
              <a:rPr lang="es-CO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principios de </a:t>
            </a:r>
            <a:r>
              <a:rPr lang="es-CO" sz="24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participación</a:t>
            </a:r>
            <a:r>
              <a:rPr lang="es-CO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transparencia, equidad y justicia</a:t>
            </a:r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con un gobierno que se </a:t>
            </a:r>
            <a:r>
              <a:rPr lang="es-CO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guía</a:t>
            </a:r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 tres mandamientos fundamentales:</a:t>
            </a:r>
          </a:p>
          <a:p>
            <a:pPr algn="just"/>
            <a:endParaRPr lang="es-CO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segregar</a:t>
            </a:r>
          </a:p>
          <a:p>
            <a:pPr algn="ctr"/>
            <a:r>
              <a:rPr lang="es-CO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depredar</a:t>
            </a:r>
          </a:p>
          <a:p>
            <a:pPr algn="ctr"/>
            <a:r>
              <a:rPr lang="es-CO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robar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271014" y="764704"/>
            <a:ext cx="7776864" cy="1080120"/>
          </a:xfrm>
        </p:spPr>
        <p:txBody>
          <a:bodyPr>
            <a:noAutofit/>
          </a:bodyPr>
          <a:lstStyle/>
          <a:p>
            <a:r>
              <a:rPr lang="es-CO" sz="4400" b="1" dirty="0"/>
              <a:t>Nuestro Propósito</a:t>
            </a:r>
          </a:p>
        </p:txBody>
      </p:sp>
    </p:spTree>
    <p:extLst>
      <p:ext uri="{BB962C8B-B14F-4D97-AF65-F5344CB8AC3E}">
        <p14:creationId xmlns:p14="http://schemas.microsoft.com/office/powerpoint/2010/main" val="416799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423593" y="620688"/>
            <a:ext cx="71814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Ibagué verde, saludable, incluyente, productiva y en paz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2319520"/>
            <a:ext cx="5102362" cy="453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1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135560" y="1052737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Plan de Desarrollo “Por Ibagué con todo el corazón” 2016 – 2019 tiene como pilar fundamental la </a:t>
            </a:r>
            <a:r>
              <a:rPr lang="es-CO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 para todos</a:t>
            </a:r>
            <a:r>
              <a:rPr lang="es-CO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lo concibe como instrumento poderoso para la lucha contra la inequidad, la pobreza, la marginalidad y la competitividad</a:t>
            </a:r>
          </a:p>
          <a:p>
            <a:pPr algn="ctr"/>
            <a:endParaRPr lang="es-CO" sz="4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Inclusión</a:t>
            </a:r>
          </a:p>
        </p:txBody>
      </p:sp>
    </p:spTree>
    <p:extLst>
      <p:ext uri="{BB962C8B-B14F-4D97-AF65-F5344CB8AC3E}">
        <p14:creationId xmlns:p14="http://schemas.microsoft.com/office/powerpoint/2010/main" val="14808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67608" y="474213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dirty="0">
                <a:solidFill>
                  <a:srgbClr val="C00000"/>
                </a:solidFill>
              </a:rPr>
              <a:t>Educación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158308" y="2849459"/>
            <a:ext cx="2593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prstClr val="black"/>
                </a:solidFill>
              </a:rPr>
              <a:t>Programas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855639" y="3645024"/>
            <a:ext cx="7488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SzPct val="200000"/>
            </a:pPr>
            <a:r>
              <a:rPr lang="es-CO" sz="2800" dirty="0">
                <a:solidFill>
                  <a:prstClr val="black"/>
                </a:solidFill>
              </a:rPr>
              <a:t>Cobertura y permanencia.</a:t>
            </a:r>
          </a:p>
          <a:p>
            <a:pPr>
              <a:buClr>
                <a:srgbClr val="C00000"/>
              </a:buClr>
              <a:buSzPct val="200000"/>
            </a:pPr>
            <a:r>
              <a:rPr lang="es-CO" sz="2800" dirty="0">
                <a:solidFill>
                  <a:prstClr val="black"/>
                </a:solidFill>
              </a:rPr>
              <a:t>Calidad educativa.</a:t>
            </a:r>
          </a:p>
          <a:p>
            <a:pPr>
              <a:buClr>
                <a:srgbClr val="C00000"/>
              </a:buClr>
              <a:buSzPct val="200000"/>
            </a:pPr>
            <a:r>
              <a:rPr lang="es-CO" sz="2800" dirty="0">
                <a:solidFill>
                  <a:prstClr val="black"/>
                </a:solidFill>
              </a:rPr>
              <a:t>Formación técnica y tecnológica por articulación.</a:t>
            </a:r>
          </a:p>
          <a:p>
            <a:pPr>
              <a:buClr>
                <a:srgbClr val="C00000"/>
              </a:buClr>
              <a:buSzPct val="200000"/>
            </a:pPr>
            <a:r>
              <a:rPr lang="es-CO" sz="2800" dirty="0">
                <a:solidFill>
                  <a:prstClr val="black"/>
                </a:solidFill>
              </a:rPr>
              <a:t>Servicio educativo eficiente.  </a:t>
            </a: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/>
          </p:nvPr>
        </p:nvGraphicFramePr>
        <p:xfrm>
          <a:off x="5591945" y="1470786"/>
          <a:ext cx="1008111" cy="1440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orelDRAW" r:id="rId3" imgW="1915362" imgH="2738841" progId="CorelDraw.Graphic.18">
                  <p:embed/>
                </p:oleObj>
              </mc:Choice>
              <mc:Fallback>
                <p:oleObj name="CorelDRAW" r:id="rId3" imgW="1915362" imgH="2738841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91945" y="1470786"/>
                        <a:ext cx="1008111" cy="1440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/>
          </p:nvPr>
        </p:nvGraphicFramePr>
        <p:xfrm>
          <a:off x="2438870" y="3789041"/>
          <a:ext cx="293563" cy="29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orelDRAW" r:id="rId5" imgW="509099" imgH="510169" progId="CorelDraw.Graphic.18">
                  <p:embed/>
                </p:oleObj>
              </mc:Choice>
              <mc:Fallback>
                <p:oleObj name="CorelDRAW" r:id="rId5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8870" y="3789041"/>
                        <a:ext cx="293563" cy="29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/>
          </p:nvPr>
        </p:nvGraphicFramePr>
        <p:xfrm>
          <a:off x="2420827" y="4226620"/>
          <a:ext cx="293563" cy="29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orelDRAW" r:id="rId7" imgW="509099" imgH="510169" progId="CorelDraw.Graphic.18">
                  <p:embed/>
                </p:oleObj>
              </mc:Choice>
              <mc:Fallback>
                <p:oleObj name="CorelDRAW" r:id="rId7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20827" y="4226620"/>
                        <a:ext cx="293563" cy="29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o 10"/>
          <p:cNvGraphicFramePr>
            <a:graphicFrameLocks noChangeAspect="1"/>
          </p:cNvGraphicFramePr>
          <p:nvPr>
            <p:extLst/>
          </p:nvPr>
        </p:nvGraphicFramePr>
        <p:xfrm>
          <a:off x="2420827" y="4634863"/>
          <a:ext cx="293563" cy="29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orelDRAW" r:id="rId8" imgW="509099" imgH="510169" progId="CorelDraw.Graphic.18">
                  <p:embed/>
                </p:oleObj>
              </mc:Choice>
              <mc:Fallback>
                <p:oleObj name="CorelDRAW" r:id="rId8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20827" y="4634863"/>
                        <a:ext cx="293563" cy="29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/>
          </p:nvPr>
        </p:nvGraphicFramePr>
        <p:xfrm>
          <a:off x="2421937" y="5069098"/>
          <a:ext cx="293563" cy="29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orelDRAW" r:id="rId9" imgW="509099" imgH="510169" progId="CorelDraw.Graphic.18">
                  <p:embed/>
                </p:oleObj>
              </mc:Choice>
              <mc:Fallback>
                <p:oleObj name="CorelDRAW" r:id="rId9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21937" y="5069098"/>
                        <a:ext cx="293563" cy="29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463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/>
          </p:nvPr>
        </p:nvGraphicFramePr>
        <p:xfrm>
          <a:off x="3647728" y="260649"/>
          <a:ext cx="5112568" cy="3686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CorelDRAW" r:id="rId3" imgW="8327892" imgH="6005665" progId="CorelDraw.Graphic.18">
                  <p:embed/>
                </p:oleObj>
              </mc:Choice>
              <mc:Fallback>
                <p:oleObj name="CorelDRAW" r:id="rId3" imgW="8327892" imgH="6005665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47728" y="260649"/>
                        <a:ext cx="5112568" cy="36867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071664" y="3605314"/>
            <a:ext cx="65527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Mejoramiento de la calidad educativa</a:t>
            </a:r>
          </a:p>
          <a:p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adecuado del tiempo libre para disminuir la </a:t>
            </a:r>
            <a:r>
              <a:rPr lang="es-MX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exposición a situaciones de vulnerabilidad</a:t>
            </a:r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Eficiencia en el uso de los recursos aplicados al sector educativo.</a:t>
            </a:r>
          </a:p>
          <a:p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Igualdad de oportunidades para los estudiantes del sector oficial</a:t>
            </a:r>
          </a:p>
          <a:p>
            <a:r>
              <a:rPr lang="es-CO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frente al sector privado.</a:t>
            </a:r>
          </a:p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35560" y="476673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rgbClr val="C00000"/>
                </a:solidFill>
              </a:rPr>
              <a:t>Estrategia: </a:t>
            </a:r>
          </a:p>
          <a:p>
            <a:r>
              <a:rPr lang="es-CO" sz="3200" b="1" dirty="0">
                <a:solidFill>
                  <a:srgbClr val="C00000"/>
                </a:solidFill>
              </a:rPr>
              <a:t>Jornada única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231904" y="2852936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solidFill>
                  <a:srgbClr val="C00000"/>
                </a:solidFill>
              </a:rPr>
              <a:t>Beneficios</a:t>
            </a:r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/>
          </p:nvPr>
        </p:nvGraphicFramePr>
        <p:xfrm>
          <a:off x="2866225" y="3727499"/>
          <a:ext cx="182400" cy="1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orelDRAW" r:id="rId5" imgW="509099" imgH="510169" progId="CorelDraw.Graphic.18">
                  <p:embed/>
                </p:oleObj>
              </mc:Choice>
              <mc:Fallback>
                <p:oleObj name="CorelDRAW" r:id="rId5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6225" y="3727499"/>
                        <a:ext cx="182400" cy="1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/>
          </p:nvPr>
        </p:nvGraphicFramePr>
        <p:xfrm>
          <a:off x="2866225" y="4094872"/>
          <a:ext cx="182400" cy="1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CorelDRAW" r:id="rId7" imgW="509099" imgH="510169" progId="CorelDraw.Graphic.18">
                  <p:embed/>
                </p:oleObj>
              </mc:Choice>
              <mc:Fallback>
                <p:oleObj name="CorelDRAW" r:id="rId7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6225" y="4094872"/>
                        <a:ext cx="182400" cy="1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o 12"/>
          <p:cNvGraphicFramePr>
            <a:graphicFrameLocks noChangeAspect="1"/>
          </p:cNvGraphicFramePr>
          <p:nvPr>
            <p:extLst/>
          </p:nvPr>
        </p:nvGraphicFramePr>
        <p:xfrm>
          <a:off x="2866225" y="4823560"/>
          <a:ext cx="182400" cy="1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orelDRAW" r:id="rId8" imgW="509099" imgH="510169" progId="CorelDraw.Graphic.18">
                  <p:embed/>
                </p:oleObj>
              </mc:Choice>
              <mc:Fallback>
                <p:oleObj name="CorelDRAW" r:id="rId8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6225" y="4823560"/>
                        <a:ext cx="182400" cy="1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o 13"/>
          <p:cNvGraphicFramePr>
            <a:graphicFrameLocks noChangeAspect="1"/>
          </p:cNvGraphicFramePr>
          <p:nvPr>
            <p:extLst/>
          </p:nvPr>
        </p:nvGraphicFramePr>
        <p:xfrm>
          <a:off x="2866225" y="5552248"/>
          <a:ext cx="182400" cy="1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CorelDRAW" r:id="rId9" imgW="509099" imgH="510169" progId="CorelDraw.Graphic.18">
                  <p:embed/>
                </p:oleObj>
              </mc:Choice>
              <mc:Fallback>
                <p:oleObj name="CorelDRAW" r:id="rId9" imgW="509099" imgH="5101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6225" y="5552248"/>
                        <a:ext cx="182400" cy="1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58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 txBox="1">
            <a:spLocks noChangeArrowheads="1"/>
          </p:cNvSpPr>
          <p:nvPr/>
        </p:nvSpPr>
        <p:spPr>
          <a:xfrm>
            <a:off x="2927648" y="725796"/>
            <a:ext cx="7056784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altLang="es-CO" sz="4800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Otros beneficios</a:t>
            </a:r>
            <a:endParaRPr lang="es-CO" sz="4400" b="1" dirty="0">
              <a:solidFill>
                <a:srgbClr val="C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5" name="2 Rectángulo"/>
          <p:cNvSpPr/>
          <p:nvPr/>
        </p:nvSpPr>
        <p:spPr>
          <a:xfrm>
            <a:off x="2439126" y="1700809"/>
            <a:ext cx="7804738" cy="38164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Mejoramiento de la </a:t>
            </a: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infraestructura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escolar.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Dotación de </a:t>
            </a: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materiales didácticos 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 tecnológicos.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Fortalecer la capacidad institucional para las </a:t>
            </a: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alianzas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Fortalecer el </a:t>
            </a: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desarrollo de competencias 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básicas y ciudadanas. 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Complemento alimentario 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para la permanencia escolar.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Disminuir la deserción 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escolar.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Ampliar espacios de aprendizaje y </a:t>
            </a: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convivencia escolar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Brindar a los educandos del sector oficial </a:t>
            </a:r>
            <a:r>
              <a:rPr lang="es-MX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equidad </a:t>
            </a: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respecto al tiempo dedicado a la educación. </a:t>
            </a:r>
          </a:p>
          <a:p>
            <a:pPr marL="342900" indent="-3429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es-MX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Cualificación docente.</a:t>
            </a:r>
            <a:endParaRPr lang="es-MX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35560" y="260649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>
                <a:solidFill>
                  <a:srgbClr val="C00000"/>
                </a:solidFill>
              </a:rPr>
              <a:t>Jornada única</a:t>
            </a:r>
          </a:p>
        </p:txBody>
      </p:sp>
    </p:spTree>
    <p:extLst>
      <p:ext uri="{BB962C8B-B14F-4D97-AF65-F5344CB8AC3E}">
        <p14:creationId xmlns:p14="http://schemas.microsoft.com/office/powerpoint/2010/main" val="13281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3215680" y="476673"/>
            <a:ext cx="586865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CO" sz="4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Jornada Única</a:t>
            </a:r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/>
          </p:nvPr>
        </p:nvGraphicFramePr>
        <p:xfrm>
          <a:off x="2173863" y="1700808"/>
          <a:ext cx="7844274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CorelDRAW" r:id="rId3" imgW="15230610" imgH="7829538" progId="CorelDraw.Graphic.18">
                  <p:embed/>
                </p:oleObj>
              </mc:Choice>
              <mc:Fallback>
                <p:oleObj name="CorelDRAW" r:id="rId3" imgW="15230610" imgH="7829538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73863" y="1700808"/>
                        <a:ext cx="7844274" cy="4032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506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919537" y="332656"/>
            <a:ext cx="84249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Inversión en Jornada Única a la fecha</a:t>
            </a:r>
          </a:p>
          <a:p>
            <a:pPr algn="ctr"/>
            <a:r>
              <a:rPr lang="es-CO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Noviembre 2017</a:t>
            </a: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/>
          </p:nvPr>
        </p:nvGraphicFramePr>
        <p:xfrm>
          <a:off x="3070077" y="1567010"/>
          <a:ext cx="6050260" cy="4253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orelDRAW" r:id="rId4" imgW="14067171" imgH="9890302" progId="CorelDraw.Graphic.18">
                  <p:embed/>
                </p:oleObj>
              </mc:Choice>
              <mc:Fallback>
                <p:oleObj name="CorelDRAW" r:id="rId4" imgW="14067171" imgH="9890302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70077" y="1567010"/>
                        <a:ext cx="6050260" cy="42539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236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Panorámica</PresentationFormat>
  <Paragraphs>42</Paragraphs>
  <Slides>10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Wingdings</vt:lpstr>
      <vt:lpstr>3_Tema de Office</vt:lpstr>
      <vt:lpstr>1_Tema de Office</vt:lpstr>
      <vt:lpstr>Tema de Office</vt:lpstr>
      <vt:lpstr>CorelDRAW</vt:lpstr>
      <vt:lpstr>Educación de Calidad e Inclusiva</vt:lpstr>
      <vt:lpstr>Nuestro Propósito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de Calidad e Inclusiva</dc:title>
  <dc:creator>Humberto Guarnizo Castro</dc:creator>
  <cp:lastModifiedBy>Humberto Guarnizo Castro</cp:lastModifiedBy>
  <cp:revision>2</cp:revision>
  <dcterms:created xsi:type="dcterms:W3CDTF">2018-01-04T13:22:58Z</dcterms:created>
  <dcterms:modified xsi:type="dcterms:W3CDTF">2018-01-04T13:39:28Z</dcterms:modified>
</cp:coreProperties>
</file>