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316" r:id="rId2"/>
    <p:sldId id="261" r:id="rId3"/>
    <p:sldId id="263" r:id="rId4"/>
    <p:sldId id="264" r:id="rId5"/>
    <p:sldId id="265" r:id="rId6"/>
    <p:sldId id="308" r:id="rId7"/>
    <p:sldId id="266" r:id="rId8"/>
    <p:sldId id="310" r:id="rId9"/>
    <p:sldId id="311" r:id="rId10"/>
    <p:sldId id="313" r:id="rId11"/>
    <p:sldId id="314" r:id="rId12"/>
    <p:sldId id="317" r:id="rId13"/>
    <p:sldId id="269" r:id="rId14"/>
    <p:sldId id="267" r:id="rId15"/>
    <p:sldId id="268" r:id="rId16"/>
    <p:sldId id="270" r:id="rId17"/>
    <p:sldId id="295" r:id="rId18"/>
    <p:sldId id="294" r:id="rId19"/>
    <p:sldId id="272" r:id="rId20"/>
    <p:sldId id="273" r:id="rId21"/>
    <p:sldId id="274" r:id="rId22"/>
    <p:sldId id="275" r:id="rId23"/>
    <p:sldId id="271" r:id="rId24"/>
    <p:sldId id="287" r:id="rId25"/>
    <p:sldId id="276" r:id="rId26"/>
    <p:sldId id="277" r:id="rId27"/>
    <p:sldId id="278" r:id="rId28"/>
    <p:sldId id="279" r:id="rId29"/>
    <p:sldId id="280" r:id="rId30"/>
    <p:sldId id="289" r:id="rId31"/>
    <p:sldId id="290" r:id="rId32"/>
    <p:sldId id="309" r:id="rId33"/>
    <p:sldId id="281" r:id="rId34"/>
    <p:sldId id="282" r:id="rId35"/>
    <p:sldId id="296" r:id="rId36"/>
    <p:sldId id="297" r:id="rId37"/>
    <p:sldId id="283" r:id="rId38"/>
    <p:sldId id="284" r:id="rId39"/>
    <p:sldId id="285" r:id="rId40"/>
    <p:sldId id="291" r:id="rId41"/>
    <p:sldId id="286" r:id="rId42"/>
    <p:sldId id="293" r:id="rId43"/>
    <p:sldId id="298" r:id="rId44"/>
    <p:sldId id="300" r:id="rId45"/>
    <p:sldId id="315" r:id="rId46"/>
    <p:sldId id="301" r:id="rId47"/>
    <p:sldId id="302" r:id="rId48"/>
    <p:sldId id="303" r:id="rId49"/>
    <p:sldId id="304" r:id="rId50"/>
  </p:sldIdLst>
  <p:sldSz cx="9144000" cy="6858000" type="screen4x3"/>
  <p:notesSz cx="6797675" cy="9928225"/>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03" autoAdjust="0"/>
    <p:restoredTop sz="94291" autoAdjust="0"/>
  </p:normalViewPr>
  <p:slideViewPr>
    <p:cSldViewPr>
      <p:cViewPr varScale="1">
        <p:scale>
          <a:sx n="65" d="100"/>
          <a:sy n="65" d="100"/>
        </p:scale>
        <p:origin x="1752" y="234"/>
      </p:cViewPr>
      <p:guideLst>
        <p:guide orient="horz" pos="2160"/>
        <p:guide pos="2880"/>
      </p:guideLst>
    </p:cSldViewPr>
  </p:slideViewPr>
  <p:outlineViewPr>
    <p:cViewPr>
      <p:scale>
        <a:sx n="33" d="100"/>
        <a:sy n="33" d="100"/>
      </p:scale>
      <p:origin x="0" y="36494"/>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76B61489-4B99-42E9-BBB7-74BDD9FDAD04}" type="datetimeFigureOut">
              <a:rPr lang="es-CO" smtClean="0"/>
              <a:pPr/>
              <a:t>02/09/2019</a:t>
            </a:fld>
            <a:endParaRPr lang="es-CO"/>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F7AE80B0-D6B8-4D42-9AE1-F67A1EBE7E54}" type="slidenum">
              <a:rPr lang="es-CO" smtClean="0"/>
              <a:pPr/>
              <a:t>‹Nº›</a:t>
            </a:fld>
            <a:endParaRPr lang="es-CO"/>
          </a:p>
        </p:txBody>
      </p:sp>
    </p:spTree>
    <p:extLst>
      <p:ext uri="{BB962C8B-B14F-4D97-AF65-F5344CB8AC3E}">
        <p14:creationId xmlns:p14="http://schemas.microsoft.com/office/powerpoint/2010/main" val="231411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F7AE80B0-D6B8-4D42-9AE1-F67A1EBE7E54}" type="slidenum">
              <a:rPr lang="es-CO" smtClean="0"/>
              <a:pPr/>
              <a:t>28</a:t>
            </a:fld>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F7AE80B0-D6B8-4D42-9AE1-F67A1EBE7E54}" type="slidenum">
              <a:rPr lang="es-CO" smtClean="0"/>
              <a:pPr/>
              <a:t>29</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2050"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685800" y="2130425"/>
            <a:ext cx="7772400" cy="1470025"/>
          </a:xfrm>
        </p:spPr>
        <p:txBody>
          <a:bodyPr/>
          <a:lstStyle/>
          <a:p>
            <a:r>
              <a:rPr lang="es-ES" dirty="0"/>
              <a:t>Haga clic para modificar el estilo de título del patrón</a:t>
            </a:r>
            <a:endParaRPr lang="es-CO" dirty="0"/>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3699937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59918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2555841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907704" y="404664"/>
            <a:ext cx="5637312" cy="782960"/>
          </a:xfrm>
        </p:spPr>
        <p:txBody>
          <a:bodyPr/>
          <a:lstStyle/>
          <a:p>
            <a:r>
              <a:rPr lang="es-ES"/>
              <a:t>Haga clic para modificar el estilo de título del patrón</a:t>
            </a:r>
            <a:endParaRPr lang="es-CO"/>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3347055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910871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3207900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2108337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3654310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3084385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2976775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6006F217-D839-4A90-8F9A-2CCD0D1A79CC}" type="datetimeFigureOut">
              <a:rPr lang="es-CO" smtClean="0"/>
              <a:pPr/>
              <a:t>02/09/2019</a:t>
            </a:fld>
            <a:endParaRPr lang="es-CO"/>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8CB6FCD7-85B8-4EE7-BBED-8A8877010CF0}" type="slidenum">
              <a:rPr lang="es-CO" smtClean="0"/>
              <a:pPr/>
              <a:t>‹Nº›</a:t>
            </a:fld>
            <a:endParaRPr lang="es-CO"/>
          </a:p>
        </p:txBody>
      </p:sp>
    </p:spTree>
    <p:extLst>
      <p:ext uri="{BB962C8B-B14F-4D97-AF65-F5344CB8AC3E}">
        <p14:creationId xmlns:p14="http://schemas.microsoft.com/office/powerpoint/2010/main" val="1170069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Users\PERSONAL\Desktop\ALCALDIA\PlantillaPPTX-01.pn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25092" cy="7052321"/>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título"/>
          <p:cNvSpPr>
            <a:spLocks noGrp="1"/>
          </p:cNvSpPr>
          <p:nvPr>
            <p:ph type="title"/>
          </p:nvPr>
        </p:nvSpPr>
        <p:spPr>
          <a:xfrm>
            <a:off x="251520" y="5517232"/>
            <a:ext cx="5637312" cy="782960"/>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Tree>
    <p:extLst>
      <p:ext uri="{BB962C8B-B14F-4D97-AF65-F5344CB8AC3E}">
        <p14:creationId xmlns:p14="http://schemas.microsoft.com/office/powerpoint/2010/main" val="18389415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2400" kern="1200">
          <a:solidFill>
            <a:srgbClr val="C00000"/>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E110938-81D9-4108-ADB7-AD92F47BB196}"/>
              </a:ext>
            </a:extLst>
          </p:cNvPr>
          <p:cNvPicPr>
            <a:picLocks noChangeAspect="1"/>
          </p:cNvPicPr>
          <p:nvPr/>
        </p:nvPicPr>
        <p:blipFill>
          <a:blip r:embed="rId2"/>
          <a:stretch>
            <a:fillRect/>
          </a:stretch>
        </p:blipFill>
        <p:spPr>
          <a:xfrm>
            <a:off x="0" y="-819472"/>
            <a:ext cx="9144000" cy="7677472"/>
          </a:xfrm>
          <a:prstGeom prst="rect">
            <a:avLst/>
          </a:prstGeom>
        </p:spPr>
      </p:pic>
    </p:spTree>
    <p:extLst>
      <p:ext uri="{BB962C8B-B14F-4D97-AF65-F5344CB8AC3E}">
        <p14:creationId xmlns:p14="http://schemas.microsoft.com/office/powerpoint/2010/main" val="1427525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prstClr val="black"/>
                </a:solidFill>
              </a:rPr>
              <a:t>OBJETIVOS DE  CALIDAD</a:t>
            </a:r>
            <a:endParaRPr lang="es-CO" sz="3200" dirty="0"/>
          </a:p>
        </p:txBody>
      </p:sp>
      <p:sp>
        <p:nvSpPr>
          <p:cNvPr id="3" name="2 Marcador de contenido"/>
          <p:cNvSpPr>
            <a:spLocks noGrp="1"/>
          </p:cNvSpPr>
          <p:nvPr>
            <p:ph idx="1"/>
          </p:nvPr>
        </p:nvSpPr>
        <p:spPr/>
        <p:txBody>
          <a:bodyPr/>
          <a:lstStyle/>
          <a:p>
            <a:pPr algn="just">
              <a:buFont typeface="Wingdings" pitchFamily="2" charset="2"/>
              <a:buChar char="v"/>
            </a:pPr>
            <a:r>
              <a:rPr lang="es-CO" sz="2800" b="1" dirty="0"/>
              <a:t>Fortalecer las competencias, habilidades, conocimientos y condiciones de trabajo del talento humano al servicio de la entidad, en función de la calidad en la prestación de los servicios. </a:t>
            </a:r>
          </a:p>
          <a:p>
            <a:pPr algn="just">
              <a:buFont typeface="Wingdings" pitchFamily="2" charset="2"/>
              <a:buChar char="v"/>
            </a:pPr>
            <a:r>
              <a:rPr lang="es-CO" sz="2800" b="1" dirty="0"/>
              <a:t>Generar acciones para el mejoramiento continuo de los niveles de satisfacción del ciudadano y/o usuario, en el marco de sus requisitos y necesidades.</a:t>
            </a:r>
          </a:p>
          <a:p>
            <a:endParaRPr lang="es-CO" dirty="0"/>
          </a:p>
        </p:txBody>
      </p:sp>
    </p:spTree>
    <p:extLst>
      <p:ext uri="{BB962C8B-B14F-4D97-AF65-F5344CB8AC3E}">
        <p14:creationId xmlns:p14="http://schemas.microsoft.com/office/powerpoint/2010/main" val="2624707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prstClr val="black"/>
                </a:solidFill>
              </a:rPr>
              <a:t>OBJETIVOS DE  CALIDAD</a:t>
            </a:r>
            <a:endParaRPr lang="es-CO" sz="3200" dirty="0"/>
          </a:p>
        </p:txBody>
      </p:sp>
      <p:sp>
        <p:nvSpPr>
          <p:cNvPr id="3" name="2 Marcador de contenido"/>
          <p:cNvSpPr>
            <a:spLocks noGrp="1"/>
          </p:cNvSpPr>
          <p:nvPr>
            <p:ph idx="1"/>
          </p:nvPr>
        </p:nvSpPr>
        <p:spPr/>
        <p:txBody>
          <a:bodyPr/>
          <a:lstStyle/>
          <a:p>
            <a:pPr algn="just">
              <a:buFont typeface="Wingdings" pitchFamily="2" charset="2"/>
              <a:buChar char="v"/>
            </a:pPr>
            <a:r>
              <a:rPr lang="es-CO" sz="2800" b="1" dirty="0"/>
              <a:t>Fortalecer la Gestión Ambiental, mediante instrumentos de planeación, evaluación seguimiento, control y mejora, con el compromiso institucional de reducir los impactos ambientales en la prestación de los servicios. </a:t>
            </a:r>
            <a:endParaRPr lang="es-CO" sz="2800" dirty="0"/>
          </a:p>
          <a:p>
            <a:pPr algn="just">
              <a:buFont typeface="Wingdings" pitchFamily="2" charset="2"/>
              <a:buChar char="v"/>
            </a:pPr>
            <a:r>
              <a:rPr lang="es-CO" sz="2800" b="1" dirty="0"/>
              <a:t>Identificar y prevenir las condiciones y factores que afectan o pueden afectar la salud y seguridad del personal, para garantizar un ambiente de trabajo adecuado</a:t>
            </a:r>
            <a:r>
              <a:rPr lang="es-CO" b="1" dirty="0"/>
              <a:t>. </a:t>
            </a:r>
          </a:p>
          <a:p>
            <a:pPr algn="just"/>
            <a:endParaRPr lang="es-CO" dirty="0"/>
          </a:p>
        </p:txBody>
      </p:sp>
    </p:spTree>
    <p:extLst>
      <p:ext uri="{BB962C8B-B14F-4D97-AF65-F5344CB8AC3E}">
        <p14:creationId xmlns:p14="http://schemas.microsoft.com/office/powerpoint/2010/main" val="3607995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976" y="928670"/>
            <a:ext cx="6500859" cy="4786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6439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es-CO" sz="3600" b="1" dirty="0">
                <a:solidFill>
                  <a:schemeClr val="tx1"/>
                </a:solidFill>
              </a:rPr>
              <a:t>ORGANIGRAMA</a:t>
            </a:r>
          </a:p>
        </p:txBody>
      </p:sp>
      <p:pic>
        <p:nvPicPr>
          <p:cNvPr id="1026" name="Picture 2"/>
          <p:cNvPicPr>
            <a:picLocks noGrp="1" noChangeAspect="1" noChangeArrowheads="1"/>
          </p:cNvPicPr>
          <p:nvPr>
            <p:ph idx="1"/>
          </p:nvPr>
        </p:nvPicPr>
        <p:blipFill>
          <a:blip r:embed="rId2"/>
          <a:srcRect/>
          <a:stretch>
            <a:fillRect/>
          </a:stretch>
        </p:blipFill>
        <p:spPr bwMode="auto">
          <a:xfrm>
            <a:off x="357158" y="1142984"/>
            <a:ext cx="8286808" cy="4857784"/>
          </a:xfrm>
          <a:prstGeom prst="rect">
            <a:avLst/>
          </a:prstGeom>
          <a:noFill/>
          <a:ln w="9525">
            <a:noFill/>
            <a:miter lim="800000"/>
            <a:headEnd/>
            <a:tailEnd/>
          </a:ln>
          <a:effectLst/>
        </p:spPr>
      </p:pic>
    </p:spTree>
    <p:extLst>
      <p:ext uri="{BB962C8B-B14F-4D97-AF65-F5344CB8AC3E}">
        <p14:creationId xmlns:p14="http://schemas.microsoft.com/office/powerpoint/2010/main" val="29263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es-CO" sz="3600" b="1" dirty="0">
                <a:solidFill>
                  <a:schemeClr val="tx1"/>
                </a:solidFill>
              </a:rPr>
              <a:t>DESPACHO</a:t>
            </a:r>
          </a:p>
        </p:txBody>
      </p:sp>
      <p:sp>
        <p:nvSpPr>
          <p:cNvPr id="6" name="5 Marcador de contenido"/>
          <p:cNvSpPr>
            <a:spLocks noGrp="1"/>
          </p:cNvSpPr>
          <p:nvPr>
            <p:ph idx="1"/>
          </p:nvPr>
        </p:nvSpPr>
        <p:spPr>
          <a:xfrm>
            <a:off x="457200" y="1285860"/>
            <a:ext cx="8229600" cy="5286412"/>
          </a:xfrm>
        </p:spPr>
        <p:txBody>
          <a:bodyPr/>
          <a:lstStyle/>
          <a:p>
            <a:pPr lvl="0" algn="just">
              <a:buFont typeface="Wingdings" pitchFamily="2" charset="2"/>
              <a:buChar char="v"/>
            </a:pPr>
            <a:r>
              <a:rPr lang="es-CO" sz="2500" b="1" dirty="0"/>
              <a:t>El secretario de Despacho, Verifica la articulación entre el plan de desarrollo educativo de la SEM, con los planes nacionales y sectoriales relacionados con el sector educativo, e identifica en estos planes de forma genérica, los programas y proyectos de interés para la SEM. </a:t>
            </a:r>
          </a:p>
          <a:p>
            <a:pPr lvl="0" algn="just">
              <a:buFont typeface="Wingdings" pitchFamily="2" charset="2"/>
              <a:buChar char="v"/>
            </a:pPr>
            <a:r>
              <a:rPr lang="es-CO" sz="2500" b="1" dirty="0"/>
              <a:t>Define las vigencias, programas y proyectos, recursos requeridos y fuentes de financiamiento, necesarios para el logro de los objetivos y metas definidos dentro del componente estratégico del plan de desarrollo educativo.</a:t>
            </a:r>
          </a:p>
          <a:p>
            <a:pPr lvl="0" algn="just">
              <a:buFont typeface="Wingdings" pitchFamily="2" charset="2"/>
              <a:buChar char="v"/>
            </a:pPr>
            <a:r>
              <a:rPr lang="es-CO" sz="2500" b="1" dirty="0"/>
              <a:t>Organiza y orienta estratégicamente las acciones de la SEM, para poder alcanzar los objetivos y metas definidos en el plan de desarrollo educativo.</a:t>
            </a:r>
          </a:p>
          <a:p>
            <a:pPr>
              <a:buNone/>
            </a:pPr>
            <a:r>
              <a:rPr lang="es-CO" sz="2400" dirty="0"/>
              <a:t> </a:t>
            </a:r>
          </a:p>
          <a:p>
            <a:pPr marL="0" indent="0" algn="just">
              <a:buFont typeface="Wingdings" pitchFamily="2" charset="2"/>
              <a:buChar char="v"/>
            </a:pPr>
            <a:endParaRPr lang="es-CO" sz="2800" b="1" dirty="0"/>
          </a:p>
        </p:txBody>
      </p:sp>
    </p:spTree>
    <p:extLst>
      <p:ext uri="{BB962C8B-B14F-4D97-AF65-F5344CB8AC3E}">
        <p14:creationId xmlns:p14="http://schemas.microsoft.com/office/powerpoint/2010/main" val="29263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es-CO" sz="3600" b="1" dirty="0">
                <a:solidFill>
                  <a:schemeClr val="tx1"/>
                </a:solidFill>
              </a:rPr>
              <a:t>PLANEACIÓN</a:t>
            </a:r>
          </a:p>
        </p:txBody>
      </p:sp>
      <p:sp>
        <p:nvSpPr>
          <p:cNvPr id="6" name="5 Marcador de contenido"/>
          <p:cNvSpPr>
            <a:spLocks noGrp="1"/>
          </p:cNvSpPr>
          <p:nvPr>
            <p:ph idx="1"/>
          </p:nvPr>
        </p:nvSpPr>
        <p:spPr>
          <a:xfrm>
            <a:off x="457200" y="1285860"/>
            <a:ext cx="8229600" cy="5286412"/>
          </a:xfrm>
        </p:spPr>
        <p:txBody>
          <a:bodyPr/>
          <a:lstStyle/>
          <a:p>
            <a:pPr lvl="0" algn="just">
              <a:buFont typeface="Wingdings" pitchFamily="2" charset="2"/>
              <a:buChar char="v"/>
            </a:pPr>
            <a:r>
              <a:rPr lang="es-CO" sz="2800" b="1" dirty="0"/>
              <a:t>Define y calcula los indicadores de producto y resultado que permitan medir las metas de resultado y producto.</a:t>
            </a:r>
          </a:p>
          <a:p>
            <a:pPr lvl="0" algn="just">
              <a:buFont typeface="Wingdings" pitchFamily="2" charset="2"/>
              <a:buChar char="v"/>
            </a:pPr>
            <a:r>
              <a:rPr lang="es-CO" sz="2800" b="1" dirty="0"/>
              <a:t>Realiza,  revisa y verifica el plan indicativo de la Secretaría de Educación, con el fin de analizar su alineación con el plan de desarrollo educativo.</a:t>
            </a:r>
          </a:p>
          <a:p>
            <a:pPr lvl="0" algn="just">
              <a:buFont typeface="Wingdings" pitchFamily="2" charset="2"/>
              <a:buChar char="v"/>
            </a:pPr>
            <a:r>
              <a:rPr lang="es-CO" sz="2800" b="1" dirty="0"/>
              <a:t>Realizar  la consolidación de los planes de acción generados por cada área de la SE.</a:t>
            </a:r>
          </a:p>
          <a:p>
            <a:pPr algn="just">
              <a:buFont typeface="Wingdings" pitchFamily="2" charset="2"/>
              <a:buChar char="v"/>
            </a:pPr>
            <a:r>
              <a:rPr lang="es-CO" sz="2800" b="1" dirty="0"/>
              <a:t>Revisa y verifica el informe del sistema de gestión de calidad</a:t>
            </a:r>
          </a:p>
        </p:txBody>
      </p:sp>
    </p:spTree>
    <p:extLst>
      <p:ext uri="{BB962C8B-B14F-4D97-AF65-F5344CB8AC3E}">
        <p14:creationId xmlns:p14="http://schemas.microsoft.com/office/powerpoint/2010/main" val="29263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anim calcmode="lin" valueType="num">
                                      <p:cBhvr>
                                        <p:cTn id="8" dur="2000" fill="hold"/>
                                        <p:tgtEl>
                                          <p:spTgt spid="6">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2000"/>
                                        <p:tgtEl>
                                          <p:spTgt spid="6">
                                            <p:txEl>
                                              <p:pRg st="1" end="1"/>
                                            </p:txEl>
                                          </p:spTgt>
                                        </p:tgtEl>
                                      </p:cBhvr>
                                    </p:animEffect>
                                    <p:anim calcmode="lin" valueType="num">
                                      <p:cBhvr>
                                        <p:cTn id="15" dur="2000" fill="hold"/>
                                        <p:tgtEl>
                                          <p:spTgt spid="6">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6">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2000"/>
                                        <p:tgtEl>
                                          <p:spTgt spid="6">
                                            <p:txEl>
                                              <p:pRg st="2" end="2"/>
                                            </p:txEl>
                                          </p:spTgt>
                                        </p:tgtEl>
                                      </p:cBhvr>
                                    </p:animEffect>
                                    <p:anim calcmode="lin" valueType="num">
                                      <p:cBhvr>
                                        <p:cTn id="22" dur="2000" fill="hold"/>
                                        <p:tgtEl>
                                          <p:spTgt spid="6">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6">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2000"/>
                                        <p:tgtEl>
                                          <p:spTgt spid="6">
                                            <p:txEl>
                                              <p:pRg st="3" end="3"/>
                                            </p:txEl>
                                          </p:spTgt>
                                        </p:tgtEl>
                                      </p:cBhvr>
                                    </p:animEffect>
                                    <p:anim calcmode="lin" valueType="num">
                                      <p:cBhvr>
                                        <p:cTn id="29" dur="2000" fill="hold"/>
                                        <p:tgtEl>
                                          <p:spTgt spid="6">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6">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JURÍDICA</a:t>
            </a:r>
          </a:p>
        </p:txBody>
      </p:sp>
      <p:sp>
        <p:nvSpPr>
          <p:cNvPr id="3" name="2 Marcador de contenido"/>
          <p:cNvSpPr>
            <a:spLocks noGrp="1"/>
          </p:cNvSpPr>
          <p:nvPr>
            <p:ph idx="1"/>
          </p:nvPr>
        </p:nvSpPr>
        <p:spPr>
          <a:xfrm>
            <a:off x="457200" y="1484784"/>
            <a:ext cx="8229600" cy="4625989"/>
          </a:xfrm>
        </p:spPr>
        <p:txBody>
          <a:bodyPr/>
          <a:lstStyle/>
          <a:p>
            <a:pPr lvl="0" algn="just">
              <a:buFont typeface="Wingdings" pitchFamily="2" charset="2"/>
              <a:buChar char="v"/>
            </a:pPr>
            <a:r>
              <a:rPr lang="es-CO" sz="2800" b="1" dirty="0"/>
              <a:t>Atiende los asuntos de carácter judicial como administrativos, laborales, civiles, acciones de tutela; acciones populares; acciones de cumplimiento y acciones de grupo, entre otros; a favor o en contra de la SEM, y responde por el cumplimiento oportuno del fallo conforme a los términos legales. </a:t>
            </a:r>
          </a:p>
          <a:p>
            <a:pPr lvl="0" algn="just">
              <a:buFont typeface="Wingdings" pitchFamily="2" charset="2"/>
              <a:buChar char="v"/>
            </a:pPr>
            <a:r>
              <a:rPr lang="es-CO" sz="2800" b="1" dirty="0"/>
              <a:t>Utilizar el mecanismo de solución de conflictos, previsto por la Ley, para llegar a acuerdos que eviten litigios entre terceros y la Secretaría de Educación</a:t>
            </a:r>
            <a:r>
              <a:rPr lang="es-CO" b="1" dirty="0"/>
              <a:t> (SEM)</a:t>
            </a:r>
          </a:p>
          <a:p>
            <a:pPr>
              <a:buNone/>
            </a:pPr>
            <a:r>
              <a:rPr lang="es-CO"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1" presetClass="exit" presetSubtype="1" fill="hold" grpId="0" nodeType="clickEffect">
                                  <p:stCondLst>
                                    <p:cond delay="0"/>
                                  </p:stCondLst>
                                  <p:childTnLst>
                                    <p:animEffect transition="out" filter="wheel(1)">
                                      <p:cBhvr>
                                        <p:cTn id="11" dur="2000"/>
                                        <p:tgtEl>
                                          <p:spTgt spid="3">
                                            <p:txEl>
                                              <p:pRg st="1" end="1"/>
                                            </p:txEl>
                                          </p:spTgt>
                                        </p:tgtEl>
                                      </p:cBhvr>
                                    </p:animEffect>
                                    <p:set>
                                      <p:cBhvr>
                                        <p:cTn id="12"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1" presetClass="exit" presetSubtype="1" fill="hold" grpId="0" nodeType="clickEffect">
                                  <p:stCondLst>
                                    <p:cond delay="0"/>
                                  </p:stCondLst>
                                  <p:childTnLst>
                                    <p:animEffect transition="out" filter="wheel(1)">
                                      <p:cBhvr>
                                        <p:cTn id="16" dur="2000"/>
                                        <p:tgtEl>
                                          <p:spTgt spid="3">
                                            <p:txEl>
                                              <p:pRg st="2" end="2"/>
                                            </p:txEl>
                                          </p:spTgt>
                                        </p:tgtEl>
                                      </p:cBhvr>
                                    </p:animEffect>
                                    <p:set>
                                      <p:cBhvr>
                                        <p:cTn id="17" dur="1" fill="hold">
                                          <p:stCondLst>
                                            <p:cond delay="19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INSPECCIÓN Y VIGILANCIA</a:t>
            </a:r>
          </a:p>
        </p:txBody>
      </p:sp>
      <p:sp>
        <p:nvSpPr>
          <p:cNvPr id="3" name="2 Marcador de contenido"/>
          <p:cNvSpPr>
            <a:spLocks noGrp="1"/>
          </p:cNvSpPr>
          <p:nvPr>
            <p:ph idx="1"/>
          </p:nvPr>
        </p:nvSpPr>
        <p:spPr/>
        <p:txBody>
          <a:bodyPr/>
          <a:lstStyle/>
          <a:p>
            <a:pPr algn="just">
              <a:buFont typeface="Wingdings" pitchFamily="2" charset="2"/>
              <a:buChar char="v"/>
            </a:pPr>
            <a:r>
              <a:rPr lang="es-CO" b="1" dirty="0"/>
              <a:t>Recibe y tramita las solicitudes de otorgamiento de licencias de funcionamiento o reconocimiento oficial de establecimientos educativos de educación formal y no formal  de jurisdicción.</a:t>
            </a:r>
          </a:p>
          <a:p>
            <a:pPr algn="just">
              <a:buFont typeface="Wingdings" pitchFamily="2" charset="2"/>
              <a:buChar char="v"/>
            </a:pPr>
            <a:r>
              <a:rPr lang="es-CO" b="1" dirty="0"/>
              <a:t>Tramita las quejas y reclamos de la comunidad educativa contra las Instituciones Educativas de Ibagué.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grpId="0" nodeType="clickEffect">
                                  <p:stCondLst>
                                    <p:cond delay="0"/>
                                  </p:stCondLst>
                                  <p:childTnLst>
                                    <p:animRot by="120000">
                                      <p:cBhvr>
                                        <p:cTn id="14" dur="100" fill="hold">
                                          <p:stCondLst>
                                            <p:cond delay="0"/>
                                          </p:stCondLst>
                                        </p:cTn>
                                        <p:tgtEl>
                                          <p:spTgt spid="3">
                                            <p:txEl>
                                              <p:pRg st="1" end="1"/>
                                            </p:txEl>
                                          </p:spTgt>
                                        </p:tgtEl>
                                        <p:attrNameLst>
                                          <p:attrName>r</p:attrName>
                                        </p:attrNameLst>
                                      </p:cBhvr>
                                    </p:animRot>
                                    <p:animRot by="-240000">
                                      <p:cBhvr>
                                        <p:cTn id="15" dur="200" fill="hold">
                                          <p:stCondLst>
                                            <p:cond delay="200"/>
                                          </p:stCondLst>
                                        </p:cTn>
                                        <p:tgtEl>
                                          <p:spTgt spid="3">
                                            <p:txEl>
                                              <p:pRg st="1" end="1"/>
                                            </p:txEl>
                                          </p:spTgt>
                                        </p:tgtEl>
                                        <p:attrNameLst>
                                          <p:attrName>r</p:attrName>
                                        </p:attrNameLst>
                                      </p:cBhvr>
                                    </p:animRot>
                                    <p:animRot by="240000">
                                      <p:cBhvr>
                                        <p:cTn id="16" dur="200" fill="hold">
                                          <p:stCondLst>
                                            <p:cond delay="400"/>
                                          </p:stCondLst>
                                        </p:cTn>
                                        <p:tgtEl>
                                          <p:spTgt spid="3">
                                            <p:txEl>
                                              <p:pRg st="1" end="1"/>
                                            </p:txEl>
                                          </p:spTgt>
                                        </p:tgtEl>
                                        <p:attrNameLst>
                                          <p:attrName>r</p:attrName>
                                        </p:attrNameLst>
                                      </p:cBhvr>
                                    </p:animRot>
                                    <p:animRot by="-240000">
                                      <p:cBhvr>
                                        <p:cTn id="17" dur="200" fill="hold">
                                          <p:stCondLst>
                                            <p:cond delay="600"/>
                                          </p:stCondLst>
                                        </p:cTn>
                                        <p:tgtEl>
                                          <p:spTgt spid="3">
                                            <p:txEl>
                                              <p:pRg st="1" end="1"/>
                                            </p:txEl>
                                          </p:spTgt>
                                        </p:tgtEl>
                                        <p:attrNameLst>
                                          <p:attrName>r</p:attrName>
                                        </p:attrNameLst>
                                      </p:cBhvr>
                                    </p:animRot>
                                    <p:animRot by="120000">
                                      <p:cBhvr>
                                        <p:cTn id="18" dur="200" fill="hold">
                                          <p:stCondLst>
                                            <p:cond delay="80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schemeClr val="tx1"/>
                </a:solidFill>
              </a:rPr>
              <a:t>INSPECCIÓN  Y VIGILANCIA</a:t>
            </a:r>
          </a:p>
        </p:txBody>
      </p:sp>
      <p:sp>
        <p:nvSpPr>
          <p:cNvPr id="3" name="2 Marcador de contenido"/>
          <p:cNvSpPr>
            <a:spLocks noGrp="1"/>
          </p:cNvSpPr>
          <p:nvPr>
            <p:ph idx="1"/>
          </p:nvPr>
        </p:nvSpPr>
        <p:spPr>
          <a:xfrm>
            <a:off x="457200" y="1600201"/>
            <a:ext cx="8229600" cy="4257692"/>
          </a:xfrm>
        </p:spPr>
        <p:txBody>
          <a:bodyPr/>
          <a:lstStyle/>
          <a:p>
            <a:pPr algn="just">
              <a:buFont typeface="Wingdings" pitchFamily="2" charset="2"/>
              <a:buChar char="v"/>
            </a:pPr>
            <a:r>
              <a:rPr lang="es-CO" sz="2400" b="1" dirty="0"/>
              <a:t>Generar el plan operativo anual de Inspección y vigilancia para la realización de las actividades de control a los establecimientos educativos privados y oficiales de educación formal y no formal de la jurisdicción.</a:t>
            </a:r>
          </a:p>
          <a:p>
            <a:pPr algn="just">
              <a:buFont typeface="Wingdings" pitchFamily="2" charset="2"/>
              <a:buChar char="v"/>
            </a:pPr>
            <a:r>
              <a:rPr lang="es-CO" sz="2400" b="1" dirty="0"/>
              <a:t>Ejecuta el proceso de Evaluación del Establecimiento Educativo privado u oficial a fin de obtener información necesaria, pertinente, oportuna y suficiente sobre el cumplimento de los requisitos que de acuerdo con las normas vigentes debe cumplir todo estable para la prestación del servicio educativo, y la atención individual que favorezca el aprendizaje y la formación integral del educando.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fill="hold" grpId="0" nodeType="clickEffect">
                                  <p:stCondLst>
                                    <p:cond delay="0"/>
                                  </p:stCondLst>
                                  <p:childTnLst>
                                    <p:anim calcmode="discrete" valueType="str">
                                      <p:cBhvr override="childStyle">
                                        <p:cTn id="6" dur="2000" fill="hold"/>
                                        <p:tgtEl>
                                          <p:spTgt spid="3">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7" fill="hold">
                      <p:stCondLst>
                        <p:cond delay="indefinite"/>
                      </p:stCondLst>
                      <p:childTnLst>
                        <p:par>
                          <p:cTn id="8" fill="hold">
                            <p:stCondLst>
                              <p:cond delay="0"/>
                            </p:stCondLst>
                            <p:childTnLst>
                              <p:par>
                                <p:cTn id="9" presetID="10" presetClass="emph" presetSubtype="0" fill="hold" grpId="0" nodeType="clickEffect">
                                  <p:stCondLst>
                                    <p:cond delay="0"/>
                                  </p:stCondLst>
                                  <p:childTnLst>
                                    <p:anim calcmode="discrete" valueType="str">
                                      <p:cBhvr override="childStyle">
                                        <p:cTn id="10" dur="2000" fill="hold"/>
                                        <p:tgtEl>
                                          <p:spTgt spid="3">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CALIDAD EDUCATIVA</a:t>
            </a:r>
          </a:p>
        </p:txBody>
      </p:sp>
      <p:sp>
        <p:nvSpPr>
          <p:cNvPr id="3" name="2 Marcador de contenido"/>
          <p:cNvSpPr>
            <a:spLocks noGrp="1"/>
          </p:cNvSpPr>
          <p:nvPr>
            <p:ph idx="1"/>
          </p:nvPr>
        </p:nvSpPr>
        <p:spPr>
          <a:xfrm>
            <a:off x="500034" y="1340768"/>
            <a:ext cx="8229600" cy="4588562"/>
          </a:xfrm>
        </p:spPr>
        <p:txBody>
          <a:bodyPr/>
          <a:lstStyle/>
          <a:p>
            <a:pPr marL="0" lvl="0" indent="15875" algn="just">
              <a:buNone/>
              <a:tabLst>
                <a:tab pos="441325" algn="l"/>
              </a:tabLst>
            </a:pPr>
            <a:r>
              <a:rPr lang="es-CO" sz="2500" b="1" dirty="0"/>
              <a:t>El área de calidad Educativa tiene los siguientes Macro procesos.</a:t>
            </a:r>
          </a:p>
          <a:p>
            <a:pPr lvl="0" algn="just">
              <a:buNone/>
            </a:pPr>
            <a:r>
              <a:rPr lang="es-CO" sz="2500" b="1" dirty="0"/>
              <a:t>EVALUACIÓN Y MEJORAMIENTO</a:t>
            </a:r>
          </a:p>
          <a:p>
            <a:pPr lvl="0" algn="just">
              <a:buFont typeface="Wingdings" pitchFamily="2" charset="2"/>
              <a:buChar char="v"/>
            </a:pPr>
            <a:r>
              <a:rPr lang="es-CO" sz="2500" b="1" dirty="0"/>
              <a:t>Vela por que los Establecimientos Educativos (EE) analicen y usen los resultados de las evaluaciones de estudiantes tanto internas como externas, con el fin de generar estrategias enfocadas al mejoramiento continuo de la calidad educativa.</a:t>
            </a:r>
          </a:p>
          <a:p>
            <a:pPr lvl="0" algn="just">
              <a:buFont typeface="Wingdings" pitchFamily="2" charset="2"/>
              <a:buChar char="v"/>
            </a:pPr>
            <a:r>
              <a:rPr lang="es-ES" sz="2500" b="1" dirty="0"/>
              <a:t>Hace la revisión de los lineamientos, directrices y guías metodológicas emitidas por el MEN sobre la gestión educativa, para la implementación de la ruta de mejoramiento.</a:t>
            </a:r>
            <a:endParaRPr lang="es-CO" sz="2500" b="1" dirty="0"/>
          </a:p>
          <a:p>
            <a:pPr>
              <a:buNone/>
            </a:pPr>
            <a:r>
              <a:rPr lang="es-ES" sz="2400" dirty="0"/>
              <a:t> </a:t>
            </a:r>
            <a:endParaRPr lang="es-CO" sz="2400" dirty="0"/>
          </a:p>
          <a:p>
            <a:endParaRPr lang="es-CO"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grpId="0" nodeType="clickEffect">
                                  <p:stCondLst>
                                    <p:cond delay="0"/>
                                  </p:stCondLst>
                                  <p:childTnLst>
                                    <p:animEffect transition="out" filter="wipe(down)">
                                      <p:cBhvr>
                                        <p:cTn id="11" dur="500"/>
                                        <p:tgtEl>
                                          <p:spTgt spid="3">
                                            <p:txEl>
                                              <p:pRg st="1" end="1"/>
                                            </p:txEl>
                                          </p:spTgt>
                                        </p:tgtEl>
                                      </p:cBhvr>
                                    </p:animEffect>
                                    <p:set>
                                      <p:cBhvr>
                                        <p:cTn id="12"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2" presetClass="exit" presetSubtype="4" fill="hold" grpId="0" nodeType="clickEffect">
                                  <p:stCondLst>
                                    <p:cond delay="0"/>
                                  </p:stCondLst>
                                  <p:childTnLst>
                                    <p:animEffect transition="out" filter="wipe(down)">
                                      <p:cBhvr>
                                        <p:cTn id="16" dur="500"/>
                                        <p:tgtEl>
                                          <p:spTgt spid="3">
                                            <p:txEl>
                                              <p:pRg st="2" end="2"/>
                                            </p:txEl>
                                          </p:spTgt>
                                        </p:tgtEl>
                                      </p:cBhvr>
                                    </p:animEffect>
                                    <p:set>
                                      <p:cBhvr>
                                        <p:cTn id="17"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2" presetClass="exit" presetSubtype="4" fill="hold" grpId="0" nodeType="clickEffect">
                                  <p:stCondLst>
                                    <p:cond delay="0"/>
                                  </p:stCondLst>
                                  <p:childTnLst>
                                    <p:animEffect transition="out" filter="wipe(down)">
                                      <p:cBhvr>
                                        <p:cTn id="21" dur="500"/>
                                        <p:tgtEl>
                                          <p:spTgt spid="3">
                                            <p:txEl>
                                              <p:pRg st="3" end="3"/>
                                            </p:txEl>
                                          </p:spTgt>
                                        </p:tgtEl>
                                      </p:cBhvr>
                                    </p:animEffect>
                                    <p:set>
                                      <p:cBhvr>
                                        <p:cTn id="22"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2" presetClass="exit" presetSubtype="4" fill="hold" grpId="0" nodeType="clickEffect">
                                  <p:stCondLst>
                                    <p:cond delay="0"/>
                                  </p:stCondLst>
                                  <p:childTnLst>
                                    <p:animEffect transition="out" filter="wipe(down)">
                                      <p:cBhvr>
                                        <p:cTn id="26" dur="500"/>
                                        <p:tgtEl>
                                          <p:spTgt spid="3">
                                            <p:txEl>
                                              <p:pRg st="4" end="4"/>
                                            </p:txEl>
                                          </p:spTgt>
                                        </p:tgtEl>
                                      </p:cBhvr>
                                    </p:animEffect>
                                    <p:set>
                                      <p:cBhvr>
                                        <p:cTn id="27"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835696" y="188640"/>
            <a:ext cx="5664692" cy="1525848"/>
          </a:xfrm>
        </p:spPr>
        <p:style>
          <a:lnRef idx="1">
            <a:schemeClr val="accent2"/>
          </a:lnRef>
          <a:fillRef idx="2">
            <a:schemeClr val="accent2"/>
          </a:fillRef>
          <a:effectRef idx="1">
            <a:schemeClr val="accent2"/>
          </a:effectRef>
          <a:fontRef idx="minor">
            <a:schemeClr val="dk1"/>
          </a:fontRef>
        </p:style>
        <p:txBody>
          <a:bodyPr>
            <a:noAutofit/>
          </a:bodyPr>
          <a:lstStyle/>
          <a:p>
            <a:r>
              <a:rPr lang="es-CO" sz="3600" b="1" dirty="0">
                <a:solidFill>
                  <a:schemeClr val="tx1"/>
                </a:solidFill>
              </a:rPr>
              <a:t>Bienvenidos</a:t>
            </a:r>
          </a:p>
        </p:txBody>
      </p:sp>
      <p:sp>
        <p:nvSpPr>
          <p:cNvPr id="6" name="5 Marcador de contenido"/>
          <p:cNvSpPr>
            <a:spLocks noGrp="1"/>
          </p:cNvSpPr>
          <p:nvPr>
            <p:ph idx="1"/>
          </p:nvPr>
        </p:nvSpPr>
        <p:spPr>
          <a:xfrm>
            <a:off x="457200" y="2357430"/>
            <a:ext cx="8229600" cy="3143272"/>
          </a:xfrm>
        </p:spPr>
        <p:txBody>
          <a:bodyPr/>
          <a:lstStyle/>
          <a:p>
            <a:pPr marL="0" indent="0" algn="just">
              <a:buNone/>
            </a:pPr>
            <a:r>
              <a:rPr lang="es-CO" b="1" dirty="0"/>
              <a:t>La Secretaría de Educación Municipal, les da la bienvenida, a nuestro equipo de trabajo, y a través de este encuentro, les mostraremos nuestra organización  con sus objetivos y metas de los cuales </a:t>
            </a:r>
            <a:r>
              <a:rPr lang="es-CO" b="1" u="sng" dirty="0"/>
              <a:t>Usted</a:t>
            </a:r>
            <a:r>
              <a:rPr lang="es-CO" b="1" dirty="0"/>
              <a:t> ya hace parte.       </a:t>
            </a:r>
            <a:endParaRPr lang="es-CO" sz="1800" b="1" dirty="0"/>
          </a:p>
        </p:txBody>
      </p:sp>
    </p:spTree>
    <p:extLst>
      <p:ext uri="{BB962C8B-B14F-4D97-AF65-F5344CB8AC3E}">
        <p14:creationId xmlns:p14="http://schemas.microsoft.com/office/powerpoint/2010/main" val="29263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CALIDAD EDUCATVA</a:t>
            </a:r>
          </a:p>
        </p:txBody>
      </p:sp>
      <p:sp>
        <p:nvSpPr>
          <p:cNvPr id="3" name="2 Marcador de contenido"/>
          <p:cNvSpPr>
            <a:spLocks noGrp="1"/>
          </p:cNvSpPr>
          <p:nvPr>
            <p:ph idx="1"/>
          </p:nvPr>
        </p:nvSpPr>
        <p:spPr>
          <a:xfrm>
            <a:off x="457200" y="1600200"/>
            <a:ext cx="8229600" cy="4349079"/>
          </a:xfrm>
        </p:spPr>
        <p:txBody>
          <a:bodyPr/>
          <a:lstStyle/>
          <a:p>
            <a:pPr lvl="0" algn="just">
              <a:buFont typeface="Wingdings" pitchFamily="2" charset="2"/>
              <a:buChar char="v"/>
            </a:pPr>
            <a:r>
              <a:rPr lang="es-ES" sz="2500" b="1" dirty="0"/>
              <a:t>Gestiona el Plan de Apoyo al Mejoramiento -PAM-, herramienta que  facilita a la Secretaría de Educación,  definir, </a:t>
            </a:r>
            <a:r>
              <a:rPr lang="es-CO" sz="2500" b="1" dirty="0"/>
              <a:t>organizar,  ejecutar y evaluar las  estrategias formuladas.</a:t>
            </a:r>
          </a:p>
          <a:p>
            <a:pPr lvl="0" algn="just">
              <a:buFont typeface="Wingdings" pitchFamily="2" charset="2"/>
              <a:buChar char="v"/>
            </a:pPr>
            <a:r>
              <a:rPr lang="es-CO" sz="2500" b="1" dirty="0"/>
              <a:t>Realiza acompañamiento a la ejecución, seguimiento y evaluación de los planes de mejoramiento institucional de los EE de su jurisdicción, con el fin de garantizar  que incidan en el mejoramiento de  la calidad de la educación. </a:t>
            </a:r>
          </a:p>
          <a:p>
            <a:pPr lvl="0" algn="just">
              <a:buFont typeface="Wingdings" pitchFamily="2" charset="2"/>
              <a:buChar char="v"/>
            </a:pPr>
            <a:r>
              <a:rPr lang="es-CO" sz="2500" b="1" dirty="0"/>
              <a:t>Formula, desarrolla y hace seguimiento del Plan Territorial de Formación Docente, con el fin de mejorar  la calidad de la educación en los EE de la jurisdicción</a:t>
            </a:r>
            <a:r>
              <a:rPr lang="es-CO" sz="2400" b="1"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3">
                                            <p:txEl>
                                              <p:pRg st="0" end="0"/>
                                            </p:txEl>
                                          </p:spTgt>
                                        </p:tgtEl>
                                        <p:attrNameLst>
                                          <p:attrName>ppt_w</p:attrName>
                                        </p:attrNameLst>
                                      </p:cBhvr>
                                      <p:tavLst>
                                        <p:tav tm="0">
                                          <p:val>
                                            <p:strVal val="ppt_w"/>
                                          </p:val>
                                        </p:tav>
                                        <p:tav tm="100000">
                                          <p:val>
                                            <p:fltVal val="0"/>
                                          </p:val>
                                        </p:tav>
                                      </p:tavLst>
                                    </p:anim>
                                    <p:anim calcmode="lin" valueType="num">
                                      <p:cBhvr>
                                        <p:cTn id="7" dur="1000"/>
                                        <p:tgtEl>
                                          <p:spTgt spid="3">
                                            <p:txEl>
                                              <p:pRg st="0" end="0"/>
                                            </p:txEl>
                                          </p:spTgt>
                                        </p:tgtEl>
                                        <p:attrNameLst>
                                          <p:attrName>ppt_h</p:attrName>
                                        </p:attrNameLst>
                                      </p:cBhvr>
                                      <p:tavLst>
                                        <p:tav tm="0">
                                          <p:val>
                                            <p:strVal val="ppt_h"/>
                                          </p:val>
                                        </p:tav>
                                        <p:tav tm="100000">
                                          <p:val>
                                            <p:fltVal val="0"/>
                                          </p:val>
                                        </p:tav>
                                      </p:tavLst>
                                    </p:anim>
                                    <p:anim calcmode="lin" valueType="num">
                                      <p:cBhvr>
                                        <p:cTn id="8"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9" dur="1000"/>
                                        <p:tgtEl>
                                          <p:spTgt spid="3">
                                            <p:txEl>
                                              <p:pRg st="0" end="0"/>
                                            </p:txEl>
                                          </p:spTgt>
                                        </p:tgtEl>
                                      </p:cBhvr>
                                    </p:animEffect>
                                    <p:set>
                                      <p:cBhvr>
                                        <p:cTn id="10"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3">
                                            <p:txEl>
                                              <p:pRg st="1" end="1"/>
                                            </p:txEl>
                                          </p:spTgt>
                                        </p:tgtEl>
                                        <p:attrNameLst>
                                          <p:attrName>ppt_w</p:attrName>
                                        </p:attrNameLst>
                                      </p:cBhvr>
                                      <p:tavLst>
                                        <p:tav tm="0">
                                          <p:val>
                                            <p:strVal val="ppt_w"/>
                                          </p:val>
                                        </p:tav>
                                        <p:tav tm="100000">
                                          <p:val>
                                            <p:fltVal val="0"/>
                                          </p:val>
                                        </p:tav>
                                      </p:tavLst>
                                    </p:anim>
                                    <p:anim calcmode="lin" valueType="num">
                                      <p:cBhvr>
                                        <p:cTn id="15" dur="1000"/>
                                        <p:tgtEl>
                                          <p:spTgt spid="3">
                                            <p:txEl>
                                              <p:pRg st="1" end="1"/>
                                            </p:txEl>
                                          </p:spTgt>
                                        </p:tgtEl>
                                        <p:attrNameLst>
                                          <p:attrName>ppt_h</p:attrName>
                                        </p:attrNameLst>
                                      </p:cBhvr>
                                      <p:tavLst>
                                        <p:tav tm="0">
                                          <p:val>
                                            <p:strVal val="ppt_h"/>
                                          </p:val>
                                        </p:tav>
                                        <p:tav tm="100000">
                                          <p:val>
                                            <p:fltVal val="0"/>
                                          </p:val>
                                        </p:tav>
                                      </p:tavLst>
                                    </p:anim>
                                    <p:anim calcmode="lin" valueType="num">
                                      <p:cBhvr>
                                        <p:cTn id="16" dur="1000"/>
                                        <p:tgtEl>
                                          <p:spTgt spid="3">
                                            <p:txEl>
                                              <p:pRg st="1" end="1"/>
                                            </p:txEl>
                                          </p:spTgt>
                                        </p:tgtEl>
                                        <p:attrNameLst>
                                          <p:attrName>style.rotation</p:attrName>
                                        </p:attrNameLst>
                                      </p:cBhvr>
                                      <p:tavLst>
                                        <p:tav tm="0">
                                          <p:val>
                                            <p:fltVal val="0"/>
                                          </p:val>
                                        </p:tav>
                                        <p:tav tm="100000">
                                          <p:val>
                                            <p:fltVal val="90"/>
                                          </p:val>
                                        </p:tav>
                                      </p:tavLst>
                                    </p:anim>
                                    <p:animEffect transition="out" filter="fade">
                                      <p:cBhvr>
                                        <p:cTn id="17" dur="1000"/>
                                        <p:tgtEl>
                                          <p:spTgt spid="3">
                                            <p:txEl>
                                              <p:pRg st="1" end="1"/>
                                            </p:txEl>
                                          </p:spTgt>
                                        </p:tgtEl>
                                      </p:cBhvr>
                                    </p:animEffect>
                                    <p:set>
                                      <p:cBhvr>
                                        <p:cTn id="18"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1" presetClass="exit" presetSubtype="0" fill="hold" grpId="0" nodeType="clickEffect">
                                  <p:stCondLst>
                                    <p:cond delay="0"/>
                                  </p:stCondLst>
                                  <p:childTnLst>
                                    <p:anim calcmode="lin" valueType="num">
                                      <p:cBhvr>
                                        <p:cTn id="22" dur="1000"/>
                                        <p:tgtEl>
                                          <p:spTgt spid="3">
                                            <p:txEl>
                                              <p:pRg st="2" end="2"/>
                                            </p:txEl>
                                          </p:spTgt>
                                        </p:tgtEl>
                                        <p:attrNameLst>
                                          <p:attrName>ppt_w</p:attrName>
                                        </p:attrNameLst>
                                      </p:cBhvr>
                                      <p:tavLst>
                                        <p:tav tm="0">
                                          <p:val>
                                            <p:strVal val="ppt_w"/>
                                          </p:val>
                                        </p:tav>
                                        <p:tav tm="100000">
                                          <p:val>
                                            <p:fltVal val="0"/>
                                          </p:val>
                                        </p:tav>
                                      </p:tavLst>
                                    </p:anim>
                                    <p:anim calcmode="lin" valueType="num">
                                      <p:cBhvr>
                                        <p:cTn id="23" dur="1000"/>
                                        <p:tgtEl>
                                          <p:spTgt spid="3">
                                            <p:txEl>
                                              <p:pRg st="2" end="2"/>
                                            </p:txEl>
                                          </p:spTgt>
                                        </p:tgtEl>
                                        <p:attrNameLst>
                                          <p:attrName>ppt_h</p:attrName>
                                        </p:attrNameLst>
                                      </p:cBhvr>
                                      <p:tavLst>
                                        <p:tav tm="0">
                                          <p:val>
                                            <p:strVal val="ppt_h"/>
                                          </p:val>
                                        </p:tav>
                                        <p:tav tm="100000">
                                          <p:val>
                                            <p:fltVal val="0"/>
                                          </p:val>
                                        </p:tav>
                                      </p:tavLst>
                                    </p:anim>
                                    <p:anim calcmode="lin" valueType="num">
                                      <p:cBhvr>
                                        <p:cTn id="24" dur="1000"/>
                                        <p:tgtEl>
                                          <p:spTgt spid="3">
                                            <p:txEl>
                                              <p:pRg st="2" end="2"/>
                                            </p:txEl>
                                          </p:spTgt>
                                        </p:tgtEl>
                                        <p:attrNameLst>
                                          <p:attrName>style.rotation</p:attrName>
                                        </p:attrNameLst>
                                      </p:cBhvr>
                                      <p:tavLst>
                                        <p:tav tm="0">
                                          <p:val>
                                            <p:fltVal val="0"/>
                                          </p:val>
                                        </p:tav>
                                        <p:tav tm="100000">
                                          <p:val>
                                            <p:fltVal val="90"/>
                                          </p:val>
                                        </p:tav>
                                      </p:tavLst>
                                    </p:anim>
                                    <p:animEffect transition="out" filter="fade">
                                      <p:cBhvr>
                                        <p:cTn id="25" dur="1000"/>
                                        <p:tgtEl>
                                          <p:spTgt spid="3">
                                            <p:txEl>
                                              <p:pRg st="2" end="2"/>
                                            </p:txEl>
                                          </p:spTgt>
                                        </p:tgtEl>
                                      </p:cBhvr>
                                    </p:animEffect>
                                    <p:set>
                                      <p:cBhvr>
                                        <p:cTn id="26" dur="1" fill="hold">
                                          <p:stCondLst>
                                            <p:cond delay="9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COBERTURA EDUCATIVA</a:t>
            </a:r>
          </a:p>
        </p:txBody>
      </p:sp>
      <p:sp>
        <p:nvSpPr>
          <p:cNvPr id="3" name="2 Marcador de contenido"/>
          <p:cNvSpPr>
            <a:spLocks noGrp="1"/>
          </p:cNvSpPr>
          <p:nvPr>
            <p:ph idx="1"/>
          </p:nvPr>
        </p:nvSpPr>
        <p:spPr>
          <a:xfrm>
            <a:off x="457200" y="796144"/>
            <a:ext cx="8229600" cy="3971940"/>
          </a:xfrm>
        </p:spPr>
        <p:txBody>
          <a:bodyPr/>
          <a:lstStyle/>
          <a:p>
            <a:pPr lvl="0" algn="just">
              <a:buFont typeface="Wingdings" pitchFamily="2" charset="2"/>
              <a:buChar char="v"/>
            </a:pPr>
            <a:endParaRPr lang="es-CO" sz="2400" dirty="0"/>
          </a:p>
          <a:p>
            <a:pPr lvl="0">
              <a:buNone/>
            </a:pPr>
            <a:r>
              <a:rPr lang="es-CO" sz="2800" b="1" dirty="0"/>
              <a:t>Cobertura Educativa tienes dos Macro procesos</a:t>
            </a:r>
          </a:p>
          <a:p>
            <a:pPr marL="0" lvl="0" indent="0">
              <a:buNone/>
            </a:pPr>
            <a:endParaRPr lang="es-CO" sz="2800" b="1" dirty="0"/>
          </a:p>
          <a:p>
            <a:pPr marL="0" lvl="0" indent="0">
              <a:buNone/>
            </a:pPr>
            <a:r>
              <a:rPr lang="es-CO" sz="2800" b="1" dirty="0"/>
              <a:t>ACCESO Y PERMANENCIA</a:t>
            </a:r>
          </a:p>
          <a:p>
            <a:pPr marL="0" lvl="0" indent="0">
              <a:buNone/>
            </a:pPr>
            <a:endParaRPr lang="es-CO" sz="2800" b="1" dirty="0"/>
          </a:p>
          <a:p>
            <a:pPr lvl="0" algn="just">
              <a:buFont typeface="Wingdings" pitchFamily="2" charset="2"/>
              <a:buChar char="v"/>
            </a:pPr>
            <a:r>
              <a:rPr lang="es-CO" sz="2800" b="1" dirty="0"/>
              <a:t>Proyecta e identifica estrategias de  ampliación  de oferta y requerimientos básicos.</a:t>
            </a:r>
          </a:p>
          <a:p>
            <a:pPr lvl="0" algn="just">
              <a:buFont typeface="Wingdings" pitchFamily="2" charset="2"/>
              <a:buChar char="v"/>
            </a:pPr>
            <a:r>
              <a:rPr lang="es-CO" sz="2800" b="1" dirty="0"/>
              <a:t>Identifica estrategias para asegurar el acceso y la permanencia de los alumnos en el sistema educativo oficial, a nivel de Secretaría de Educación.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br>
              <a:rPr lang="es-CO" sz="3600" b="1" dirty="0">
                <a:solidFill>
                  <a:schemeClr val="tx1"/>
                </a:solidFill>
              </a:rPr>
            </a:br>
            <a:r>
              <a:rPr lang="es-CO" sz="3600" b="1" dirty="0">
                <a:solidFill>
                  <a:schemeClr val="tx1"/>
                </a:solidFill>
              </a:rPr>
              <a:t>COBERTURA EDUCATIVA</a:t>
            </a:r>
            <a:br>
              <a:rPr lang="es-CO" sz="3600" b="1" dirty="0">
                <a:solidFill>
                  <a:schemeClr val="tx1"/>
                </a:solidFill>
              </a:rPr>
            </a:br>
            <a:endParaRPr lang="es-CO" sz="3600" b="1" dirty="0">
              <a:solidFill>
                <a:schemeClr val="tx1"/>
              </a:solidFill>
            </a:endParaRPr>
          </a:p>
        </p:txBody>
      </p:sp>
      <p:sp>
        <p:nvSpPr>
          <p:cNvPr id="3" name="2 Marcador de contenido"/>
          <p:cNvSpPr>
            <a:spLocks noGrp="1"/>
          </p:cNvSpPr>
          <p:nvPr>
            <p:ph idx="1"/>
          </p:nvPr>
        </p:nvSpPr>
        <p:spPr/>
        <p:txBody>
          <a:bodyPr/>
          <a:lstStyle/>
          <a:p>
            <a:pPr lvl="0" algn="just">
              <a:buFont typeface="Wingdings" pitchFamily="2" charset="2"/>
              <a:buChar char="v"/>
            </a:pPr>
            <a:r>
              <a:rPr lang="es-CO" sz="2800" b="1" dirty="0"/>
              <a:t>Formaliza la matrícula de los alumnos antiguos y nuevos en el sistema educativo oficial.</a:t>
            </a:r>
          </a:p>
          <a:p>
            <a:pPr lvl="0" algn="just">
              <a:buFont typeface="Wingdings" pitchFamily="2" charset="2"/>
              <a:buChar char="v"/>
            </a:pPr>
            <a:r>
              <a:rPr lang="es-CO" sz="2800" b="1" dirty="0"/>
              <a:t>Registra permanentemente las variaciones o cambios que se presenten en la información de matrícula y que reflejan el movimiento de los alumnos durante el año lectivo. </a:t>
            </a:r>
          </a:p>
          <a:p>
            <a:pPr lvl="0" algn="just">
              <a:buFont typeface="Wingdings" pitchFamily="2" charset="2"/>
              <a:buChar char="v"/>
            </a:pPr>
            <a:r>
              <a:rPr lang="es-CO" sz="2800" b="1" dirty="0"/>
              <a:t>Auditoría  de matrícula.</a:t>
            </a:r>
          </a:p>
          <a:p>
            <a:pPr lvl="0"/>
            <a:endParaRPr lang="es-CO" sz="2800" dirty="0"/>
          </a:p>
          <a:p>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grpId="0" nodeType="clickEffect">
                                  <p:stCondLst>
                                    <p:cond delay="0"/>
                                  </p:stCondLst>
                                  <p:childTnLst>
                                    <p:animRot by="120000">
                                      <p:cBhvr>
                                        <p:cTn id="14" dur="100" fill="hold">
                                          <p:stCondLst>
                                            <p:cond delay="0"/>
                                          </p:stCondLst>
                                        </p:cTn>
                                        <p:tgtEl>
                                          <p:spTgt spid="3">
                                            <p:txEl>
                                              <p:pRg st="1" end="1"/>
                                            </p:txEl>
                                          </p:spTgt>
                                        </p:tgtEl>
                                        <p:attrNameLst>
                                          <p:attrName>r</p:attrName>
                                        </p:attrNameLst>
                                      </p:cBhvr>
                                    </p:animRot>
                                    <p:animRot by="-240000">
                                      <p:cBhvr>
                                        <p:cTn id="15" dur="200" fill="hold">
                                          <p:stCondLst>
                                            <p:cond delay="200"/>
                                          </p:stCondLst>
                                        </p:cTn>
                                        <p:tgtEl>
                                          <p:spTgt spid="3">
                                            <p:txEl>
                                              <p:pRg st="1" end="1"/>
                                            </p:txEl>
                                          </p:spTgt>
                                        </p:tgtEl>
                                        <p:attrNameLst>
                                          <p:attrName>r</p:attrName>
                                        </p:attrNameLst>
                                      </p:cBhvr>
                                    </p:animRot>
                                    <p:animRot by="240000">
                                      <p:cBhvr>
                                        <p:cTn id="16" dur="200" fill="hold">
                                          <p:stCondLst>
                                            <p:cond delay="400"/>
                                          </p:stCondLst>
                                        </p:cTn>
                                        <p:tgtEl>
                                          <p:spTgt spid="3">
                                            <p:txEl>
                                              <p:pRg st="1" end="1"/>
                                            </p:txEl>
                                          </p:spTgt>
                                        </p:tgtEl>
                                        <p:attrNameLst>
                                          <p:attrName>r</p:attrName>
                                        </p:attrNameLst>
                                      </p:cBhvr>
                                    </p:animRot>
                                    <p:animRot by="-240000">
                                      <p:cBhvr>
                                        <p:cTn id="17" dur="200" fill="hold">
                                          <p:stCondLst>
                                            <p:cond delay="600"/>
                                          </p:stCondLst>
                                        </p:cTn>
                                        <p:tgtEl>
                                          <p:spTgt spid="3">
                                            <p:txEl>
                                              <p:pRg st="1" end="1"/>
                                            </p:txEl>
                                          </p:spTgt>
                                        </p:tgtEl>
                                        <p:attrNameLst>
                                          <p:attrName>r</p:attrName>
                                        </p:attrNameLst>
                                      </p:cBhvr>
                                    </p:animRot>
                                    <p:animRot by="120000">
                                      <p:cBhvr>
                                        <p:cTn id="18" dur="200" fill="hold">
                                          <p:stCondLst>
                                            <p:cond delay="800"/>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grpId="0" nodeType="clickEffect">
                                  <p:stCondLst>
                                    <p:cond delay="0"/>
                                  </p:stCondLst>
                                  <p:childTnLst>
                                    <p:animRot by="120000">
                                      <p:cBhvr>
                                        <p:cTn id="22" dur="100" fill="hold">
                                          <p:stCondLst>
                                            <p:cond delay="0"/>
                                          </p:stCondLst>
                                        </p:cTn>
                                        <p:tgtEl>
                                          <p:spTgt spid="3">
                                            <p:txEl>
                                              <p:pRg st="2" end="2"/>
                                            </p:txEl>
                                          </p:spTgt>
                                        </p:tgtEl>
                                        <p:attrNameLst>
                                          <p:attrName>r</p:attrName>
                                        </p:attrNameLst>
                                      </p:cBhvr>
                                    </p:animRot>
                                    <p:animRot by="-240000">
                                      <p:cBhvr>
                                        <p:cTn id="23" dur="200" fill="hold">
                                          <p:stCondLst>
                                            <p:cond delay="200"/>
                                          </p:stCondLst>
                                        </p:cTn>
                                        <p:tgtEl>
                                          <p:spTgt spid="3">
                                            <p:txEl>
                                              <p:pRg st="2" end="2"/>
                                            </p:txEl>
                                          </p:spTgt>
                                        </p:tgtEl>
                                        <p:attrNameLst>
                                          <p:attrName>r</p:attrName>
                                        </p:attrNameLst>
                                      </p:cBhvr>
                                    </p:animRot>
                                    <p:animRot by="240000">
                                      <p:cBhvr>
                                        <p:cTn id="24" dur="200" fill="hold">
                                          <p:stCondLst>
                                            <p:cond delay="400"/>
                                          </p:stCondLst>
                                        </p:cTn>
                                        <p:tgtEl>
                                          <p:spTgt spid="3">
                                            <p:txEl>
                                              <p:pRg st="2" end="2"/>
                                            </p:txEl>
                                          </p:spTgt>
                                        </p:tgtEl>
                                        <p:attrNameLst>
                                          <p:attrName>r</p:attrName>
                                        </p:attrNameLst>
                                      </p:cBhvr>
                                    </p:animRot>
                                    <p:animRot by="-240000">
                                      <p:cBhvr>
                                        <p:cTn id="25" dur="200" fill="hold">
                                          <p:stCondLst>
                                            <p:cond delay="600"/>
                                          </p:stCondLst>
                                        </p:cTn>
                                        <p:tgtEl>
                                          <p:spTgt spid="3">
                                            <p:txEl>
                                              <p:pRg st="2" end="2"/>
                                            </p:txEl>
                                          </p:spTgt>
                                        </p:tgtEl>
                                        <p:attrNameLst>
                                          <p:attrName>r</p:attrName>
                                        </p:attrNameLst>
                                      </p:cBhvr>
                                    </p:animRot>
                                    <p:animRot by="120000">
                                      <p:cBhvr>
                                        <p:cTn id="26" dur="200" fill="hold">
                                          <p:stCondLst>
                                            <p:cond delay="80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INFRAESTRUCTURA</a:t>
            </a:r>
          </a:p>
        </p:txBody>
      </p:sp>
      <p:sp>
        <p:nvSpPr>
          <p:cNvPr id="3" name="2 Marcador de contenido"/>
          <p:cNvSpPr>
            <a:spLocks noGrp="1"/>
          </p:cNvSpPr>
          <p:nvPr>
            <p:ph idx="1"/>
          </p:nvPr>
        </p:nvSpPr>
        <p:spPr>
          <a:xfrm>
            <a:off x="457200" y="1600201"/>
            <a:ext cx="8229600" cy="4114816"/>
          </a:xfrm>
        </p:spPr>
        <p:txBody>
          <a:bodyPr/>
          <a:lstStyle/>
          <a:p>
            <a:pPr lvl="0" algn="just">
              <a:buFont typeface="Wingdings" pitchFamily="2" charset="2"/>
              <a:buChar char="v"/>
            </a:pPr>
            <a:r>
              <a:rPr lang="es-CO" sz="2800" b="1" dirty="0"/>
              <a:t>Realiza los proyectos de las  I.E en  jornada única</a:t>
            </a:r>
          </a:p>
          <a:p>
            <a:pPr lvl="0" algn="just">
              <a:buFont typeface="Wingdings" pitchFamily="2" charset="2"/>
              <a:buChar char="v"/>
            </a:pPr>
            <a:r>
              <a:rPr lang="es-CO" sz="2800" b="1" dirty="0"/>
              <a:t>Supervisa y visita a todas las I.E. para revisión  de las adecuaciones  y mejoras que requieran cada institución.</a:t>
            </a:r>
          </a:p>
          <a:p>
            <a:pPr lvl="0" algn="just">
              <a:buFont typeface="Wingdings" pitchFamily="2" charset="2"/>
              <a:buChar char="v"/>
            </a:pPr>
            <a:endParaRPr lang="es-CO" sz="2800" b="1" dirty="0"/>
          </a:p>
          <a:p>
            <a:pPr lvl="0" algn="just">
              <a:buFont typeface="Wingdings" pitchFamily="2" charset="2"/>
              <a:buChar char="v"/>
            </a:pPr>
            <a:r>
              <a:rPr lang="es-CO" sz="2800" b="1" dirty="0"/>
              <a:t>Gestiona recursos para la consecución y ejecución de los proyectos.</a:t>
            </a:r>
          </a:p>
          <a:p>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xit" presetSubtype="0" accel="100000" fill="hold" grpId="0" nodeType="clickEffect">
                                  <p:stCondLst>
                                    <p:cond delay="0"/>
                                  </p:stCondLst>
                                  <p:childTnLst>
                                    <p:anim calcmode="lin" valueType="num">
                                      <p:cBhvr>
                                        <p:cTn id="6" dur="500"/>
                                        <p:tgtEl>
                                          <p:spTgt spid="3">
                                            <p:txEl>
                                              <p:pRg st="0" end="0"/>
                                            </p:txEl>
                                          </p:spTgt>
                                        </p:tgtEl>
                                        <p:attrNameLst>
                                          <p:attrName>ppt_w</p:attrName>
                                        </p:attrNameLst>
                                      </p:cBhvr>
                                      <p:tavLst>
                                        <p:tav tm="0">
                                          <p:val>
                                            <p:strVal val="ppt_w"/>
                                          </p:val>
                                        </p:tav>
                                        <p:tav tm="100000">
                                          <p:val>
                                            <p:fltVal val="0"/>
                                          </p:val>
                                        </p:tav>
                                      </p:tavLst>
                                    </p:anim>
                                    <p:anim calcmode="lin" valueType="num">
                                      <p:cBhvr>
                                        <p:cTn id="7" dur="500"/>
                                        <p:tgtEl>
                                          <p:spTgt spid="3">
                                            <p:txEl>
                                              <p:pRg st="0" end="0"/>
                                            </p:txEl>
                                          </p:spTgt>
                                        </p:tgtEl>
                                        <p:attrNameLst>
                                          <p:attrName>ppt_h</p:attrName>
                                        </p:attrNameLst>
                                      </p:cBhvr>
                                      <p:tavLst>
                                        <p:tav tm="0">
                                          <p:val>
                                            <p:strVal val="ppt_h"/>
                                          </p:val>
                                        </p:tav>
                                        <p:tav tm="100000">
                                          <p:val>
                                            <p:fltVal val="0"/>
                                          </p:val>
                                        </p:tav>
                                      </p:tavLst>
                                    </p:anim>
                                    <p:anim calcmode="lin" valueType="num">
                                      <p:cBhvr>
                                        <p:cTn id="8" dur="500"/>
                                        <p:tgtEl>
                                          <p:spTgt spid="3">
                                            <p:txEl>
                                              <p:pRg st="0" end="0"/>
                                            </p:txEl>
                                          </p:spTgt>
                                        </p:tgtEl>
                                        <p:attrNameLst>
                                          <p:attrName>style.rotation</p:attrName>
                                        </p:attrNameLst>
                                      </p:cBhvr>
                                      <p:tavLst>
                                        <p:tav tm="0">
                                          <p:val>
                                            <p:fltVal val="0"/>
                                          </p:val>
                                        </p:tav>
                                        <p:tav tm="100000">
                                          <p:val>
                                            <p:fltVal val="360"/>
                                          </p:val>
                                        </p:tav>
                                      </p:tavLst>
                                    </p:anim>
                                    <p:animEffect transition="out" filter="fade">
                                      <p:cBhvr>
                                        <p:cTn id="9" dur="500"/>
                                        <p:tgtEl>
                                          <p:spTgt spid="3">
                                            <p:txEl>
                                              <p:pRg st="0" end="0"/>
                                            </p:txEl>
                                          </p:spTgt>
                                        </p:tgtEl>
                                      </p:cBhvr>
                                    </p:animEffect>
                                    <p:set>
                                      <p:cBhvr>
                                        <p:cTn id="10"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49" presetClass="exit" presetSubtype="0" accel="100000" fill="hold" grpId="0" nodeType="clickEffect">
                                  <p:stCondLst>
                                    <p:cond delay="0"/>
                                  </p:stCondLst>
                                  <p:childTnLst>
                                    <p:anim calcmode="lin" valueType="num">
                                      <p:cBhvr>
                                        <p:cTn id="14" dur="500"/>
                                        <p:tgtEl>
                                          <p:spTgt spid="3">
                                            <p:txEl>
                                              <p:pRg st="1" end="1"/>
                                            </p:txEl>
                                          </p:spTgt>
                                        </p:tgtEl>
                                        <p:attrNameLst>
                                          <p:attrName>ppt_w</p:attrName>
                                        </p:attrNameLst>
                                      </p:cBhvr>
                                      <p:tavLst>
                                        <p:tav tm="0">
                                          <p:val>
                                            <p:strVal val="ppt_w"/>
                                          </p:val>
                                        </p:tav>
                                        <p:tav tm="100000">
                                          <p:val>
                                            <p:fltVal val="0"/>
                                          </p:val>
                                        </p:tav>
                                      </p:tavLst>
                                    </p:anim>
                                    <p:anim calcmode="lin" valueType="num">
                                      <p:cBhvr>
                                        <p:cTn id="15" dur="500"/>
                                        <p:tgtEl>
                                          <p:spTgt spid="3">
                                            <p:txEl>
                                              <p:pRg st="1" end="1"/>
                                            </p:txEl>
                                          </p:spTgt>
                                        </p:tgtEl>
                                        <p:attrNameLst>
                                          <p:attrName>ppt_h</p:attrName>
                                        </p:attrNameLst>
                                      </p:cBhvr>
                                      <p:tavLst>
                                        <p:tav tm="0">
                                          <p:val>
                                            <p:strVal val="ppt_h"/>
                                          </p:val>
                                        </p:tav>
                                        <p:tav tm="100000">
                                          <p:val>
                                            <p:fltVal val="0"/>
                                          </p:val>
                                        </p:tav>
                                      </p:tavLst>
                                    </p:anim>
                                    <p:anim calcmode="lin" valueType="num">
                                      <p:cBhvr>
                                        <p:cTn id="16" dur="500"/>
                                        <p:tgtEl>
                                          <p:spTgt spid="3">
                                            <p:txEl>
                                              <p:pRg st="1" end="1"/>
                                            </p:txEl>
                                          </p:spTgt>
                                        </p:tgtEl>
                                        <p:attrNameLst>
                                          <p:attrName>style.rotation</p:attrName>
                                        </p:attrNameLst>
                                      </p:cBhvr>
                                      <p:tavLst>
                                        <p:tav tm="0">
                                          <p:val>
                                            <p:fltVal val="0"/>
                                          </p:val>
                                        </p:tav>
                                        <p:tav tm="100000">
                                          <p:val>
                                            <p:fltVal val="360"/>
                                          </p:val>
                                        </p:tav>
                                      </p:tavLst>
                                    </p:anim>
                                    <p:animEffect transition="out" filter="fade">
                                      <p:cBhvr>
                                        <p:cTn id="17" dur="500"/>
                                        <p:tgtEl>
                                          <p:spTgt spid="3">
                                            <p:txEl>
                                              <p:pRg st="1" end="1"/>
                                            </p:txEl>
                                          </p:spTgt>
                                        </p:tgtEl>
                                      </p:cBhvr>
                                    </p:animEffect>
                                    <p:set>
                                      <p:cBhvr>
                                        <p:cTn id="18"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9" presetClass="exit" presetSubtype="0" accel="100000" fill="hold" grpId="0" nodeType="clickEffect">
                                  <p:stCondLst>
                                    <p:cond delay="0"/>
                                  </p:stCondLst>
                                  <p:childTnLst>
                                    <p:anim calcmode="lin" valueType="num">
                                      <p:cBhvr>
                                        <p:cTn id="22" dur="500"/>
                                        <p:tgtEl>
                                          <p:spTgt spid="3">
                                            <p:txEl>
                                              <p:pRg st="3" end="3"/>
                                            </p:txEl>
                                          </p:spTgt>
                                        </p:tgtEl>
                                        <p:attrNameLst>
                                          <p:attrName>ppt_w</p:attrName>
                                        </p:attrNameLst>
                                      </p:cBhvr>
                                      <p:tavLst>
                                        <p:tav tm="0">
                                          <p:val>
                                            <p:strVal val="ppt_w"/>
                                          </p:val>
                                        </p:tav>
                                        <p:tav tm="100000">
                                          <p:val>
                                            <p:fltVal val="0"/>
                                          </p:val>
                                        </p:tav>
                                      </p:tavLst>
                                    </p:anim>
                                    <p:anim calcmode="lin" valueType="num">
                                      <p:cBhvr>
                                        <p:cTn id="23" dur="500"/>
                                        <p:tgtEl>
                                          <p:spTgt spid="3">
                                            <p:txEl>
                                              <p:pRg st="3" end="3"/>
                                            </p:txEl>
                                          </p:spTgt>
                                        </p:tgtEl>
                                        <p:attrNameLst>
                                          <p:attrName>ppt_h</p:attrName>
                                        </p:attrNameLst>
                                      </p:cBhvr>
                                      <p:tavLst>
                                        <p:tav tm="0">
                                          <p:val>
                                            <p:strVal val="ppt_h"/>
                                          </p:val>
                                        </p:tav>
                                        <p:tav tm="100000">
                                          <p:val>
                                            <p:fltVal val="0"/>
                                          </p:val>
                                        </p:tav>
                                      </p:tavLst>
                                    </p:anim>
                                    <p:anim calcmode="lin" valueType="num">
                                      <p:cBhvr>
                                        <p:cTn id="24" dur="500"/>
                                        <p:tgtEl>
                                          <p:spTgt spid="3">
                                            <p:txEl>
                                              <p:pRg st="3" end="3"/>
                                            </p:txEl>
                                          </p:spTgt>
                                        </p:tgtEl>
                                        <p:attrNameLst>
                                          <p:attrName>style.rotation</p:attrName>
                                        </p:attrNameLst>
                                      </p:cBhvr>
                                      <p:tavLst>
                                        <p:tav tm="0">
                                          <p:val>
                                            <p:fltVal val="0"/>
                                          </p:val>
                                        </p:tav>
                                        <p:tav tm="100000">
                                          <p:val>
                                            <p:fltVal val="360"/>
                                          </p:val>
                                        </p:tav>
                                      </p:tavLst>
                                    </p:anim>
                                    <p:animEffect transition="out" filter="fade">
                                      <p:cBhvr>
                                        <p:cTn id="25" dur="500"/>
                                        <p:tgtEl>
                                          <p:spTgt spid="3">
                                            <p:txEl>
                                              <p:pRg st="3" end="3"/>
                                            </p:txEl>
                                          </p:spTgt>
                                        </p:tgtEl>
                                      </p:cBhvr>
                                    </p:animEffect>
                                    <p:set>
                                      <p:cBhvr>
                                        <p:cTn id="26"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60648"/>
            <a:ext cx="5637312" cy="1296144"/>
          </a:xfrm>
        </p:spPr>
        <p:style>
          <a:lnRef idx="1">
            <a:schemeClr val="accent2"/>
          </a:lnRef>
          <a:fillRef idx="2">
            <a:schemeClr val="accent2"/>
          </a:fillRef>
          <a:effectRef idx="1">
            <a:schemeClr val="accent2"/>
          </a:effectRef>
          <a:fontRef idx="minor">
            <a:schemeClr val="dk1"/>
          </a:fontRef>
        </p:style>
        <p:txBody>
          <a:bodyPr>
            <a:noAutofit/>
          </a:bodyPr>
          <a:lstStyle/>
          <a:p>
            <a:r>
              <a:rPr lang="es-CO" sz="3200" b="1" dirty="0">
                <a:solidFill>
                  <a:schemeClr val="tx1"/>
                </a:solidFill>
              </a:rPr>
              <a:t>COBERTURA</a:t>
            </a:r>
            <a:br>
              <a:rPr lang="es-CO" sz="3200" b="1" dirty="0">
                <a:solidFill>
                  <a:schemeClr val="tx1"/>
                </a:solidFill>
              </a:rPr>
            </a:br>
            <a:r>
              <a:rPr lang="es-CO" sz="3200" b="1" dirty="0">
                <a:solidFill>
                  <a:schemeClr val="tx1"/>
                </a:solidFill>
              </a:rPr>
              <a:t>ESTRATEGIAS  DE PERMANENCIA</a:t>
            </a:r>
          </a:p>
        </p:txBody>
      </p:sp>
      <p:sp>
        <p:nvSpPr>
          <p:cNvPr id="3" name="2 Marcador de contenido"/>
          <p:cNvSpPr>
            <a:spLocks noGrp="1"/>
          </p:cNvSpPr>
          <p:nvPr>
            <p:ph idx="1"/>
          </p:nvPr>
        </p:nvSpPr>
        <p:spPr>
          <a:xfrm>
            <a:off x="457200" y="1844824"/>
            <a:ext cx="8229600" cy="4281339"/>
          </a:xfrm>
        </p:spPr>
        <p:txBody>
          <a:bodyPr/>
          <a:lstStyle/>
          <a:p>
            <a:pPr>
              <a:buFont typeface="Wingdings" pitchFamily="2" charset="2"/>
              <a:buChar char="v"/>
            </a:pPr>
            <a:r>
              <a:rPr lang="es-CO" b="1" dirty="0"/>
              <a:t>PAE  - Plan de Alimentación Escolar</a:t>
            </a:r>
          </a:p>
          <a:p>
            <a:pPr>
              <a:buFont typeface="Wingdings" pitchFamily="2" charset="2"/>
              <a:buChar char="v"/>
            </a:pPr>
            <a:r>
              <a:rPr lang="es-CO" b="1" dirty="0"/>
              <a:t>Seguimiento a la Deserción Escolar</a:t>
            </a:r>
          </a:p>
          <a:p>
            <a:pPr>
              <a:buFont typeface="Wingdings" pitchFamily="2" charset="2"/>
              <a:buChar char="v"/>
            </a:pPr>
            <a:r>
              <a:rPr lang="es-CO" b="1" dirty="0"/>
              <a:t>Gratuidad</a:t>
            </a:r>
          </a:p>
          <a:p>
            <a:pPr>
              <a:buFont typeface="Wingdings" pitchFamily="2" charset="2"/>
              <a:buChar char="v"/>
            </a:pPr>
            <a:r>
              <a:rPr lang="es-CO" b="1" dirty="0"/>
              <a:t>Jornadas Escolares Complementarias</a:t>
            </a:r>
          </a:p>
          <a:p>
            <a:pPr>
              <a:buFont typeface="Wingdings" pitchFamily="2" charset="2"/>
              <a:buChar char="v"/>
            </a:pPr>
            <a:r>
              <a:rPr lang="es-CO" b="1" dirty="0"/>
              <a:t>Transporte Escolar</a:t>
            </a:r>
          </a:p>
          <a:p>
            <a:pPr>
              <a:buFont typeface="Wingdings" pitchFamily="2" charset="2"/>
              <a:buChar char="v"/>
            </a:pPr>
            <a:r>
              <a:rPr lang="es-CO" b="1" dirty="0"/>
              <a:t>Uniformes</a:t>
            </a:r>
          </a:p>
          <a:p>
            <a:pPr>
              <a:buFont typeface="Wingdings" pitchFamily="2" charset="2"/>
              <a:buChar char="v"/>
            </a:pPr>
            <a:r>
              <a:rPr lang="es-CO" b="1" dirty="0"/>
              <a:t>Manejo de kits Escolares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0" nodeType="clickEffect">
                                  <p:stCondLst>
                                    <p:cond delay="0"/>
                                  </p:stCondLst>
                                  <p:childTnLst>
                                    <p:anim calcmode="lin" valueType="num">
                                      <p:cBhvr>
                                        <p:cTn id="6" dur="500"/>
                                        <p:tgtEl>
                                          <p:spTgt spid="3">
                                            <p:txEl>
                                              <p:pRg st="0" end="0"/>
                                            </p:txEl>
                                          </p:spTgt>
                                        </p:tgtEl>
                                        <p:attrNameLst>
                                          <p:attrName>ppt_w</p:attrName>
                                        </p:attrNameLst>
                                      </p:cBhvr>
                                      <p:tavLst>
                                        <p:tav tm="0">
                                          <p:val>
                                            <p:strVal val="ppt_w"/>
                                          </p:val>
                                        </p:tav>
                                        <p:tav tm="100000">
                                          <p:val>
                                            <p:fltVal val="0"/>
                                          </p:val>
                                        </p:tav>
                                      </p:tavLst>
                                    </p:anim>
                                    <p:anim calcmode="lin" valueType="num">
                                      <p:cBhvr>
                                        <p:cTn id="7" dur="500"/>
                                        <p:tgtEl>
                                          <p:spTgt spid="3">
                                            <p:txEl>
                                              <p:pRg st="0" end="0"/>
                                            </p:txEl>
                                          </p:spTgt>
                                        </p:tgtEl>
                                        <p:attrNameLst>
                                          <p:attrName>ppt_h</p:attrName>
                                        </p:attrNameLst>
                                      </p:cBhvr>
                                      <p:tavLst>
                                        <p:tav tm="0">
                                          <p:val>
                                            <p:strVal val="ppt_h"/>
                                          </p:val>
                                        </p:tav>
                                        <p:tav tm="100000">
                                          <p:val>
                                            <p:fltVal val="0"/>
                                          </p:val>
                                        </p:tav>
                                      </p:tavLst>
                                    </p:anim>
                                    <p:animEffect transition="out" filter="fade">
                                      <p:cBhvr>
                                        <p:cTn id="8" dur="500"/>
                                        <p:tgtEl>
                                          <p:spTgt spid="3">
                                            <p:txEl>
                                              <p:pRg st="0" end="0"/>
                                            </p:txEl>
                                          </p:spTgt>
                                        </p:tgtEl>
                                      </p:cBhvr>
                                    </p:animEffect>
                                    <p:set>
                                      <p:cBhvr>
                                        <p:cTn id="9"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53" presetClass="exit" presetSubtype="32" fill="hold" grpId="0" nodeType="clickEffect">
                                  <p:stCondLst>
                                    <p:cond delay="0"/>
                                  </p:stCondLst>
                                  <p:childTnLst>
                                    <p:anim calcmode="lin" valueType="num">
                                      <p:cBhvr>
                                        <p:cTn id="13" dur="500"/>
                                        <p:tgtEl>
                                          <p:spTgt spid="3">
                                            <p:txEl>
                                              <p:pRg st="1" end="1"/>
                                            </p:txEl>
                                          </p:spTgt>
                                        </p:tgtEl>
                                        <p:attrNameLst>
                                          <p:attrName>ppt_w</p:attrName>
                                        </p:attrNameLst>
                                      </p:cBhvr>
                                      <p:tavLst>
                                        <p:tav tm="0">
                                          <p:val>
                                            <p:strVal val="ppt_w"/>
                                          </p:val>
                                        </p:tav>
                                        <p:tav tm="100000">
                                          <p:val>
                                            <p:fltVal val="0"/>
                                          </p:val>
                                        </p:tav>
                                      </p:tavLst>
                                    </p:anim>
                                    <p:anim calcmode="lin" valueType="num">
                                      <p:cBhvr>
                                        <p:cTn id="14" dur="500"/>
                                        <p:tgtEl>
                                          <p:spTgt spid="3">
                                            <p:txEl>
                                              <p:pRg st="1" end="1"/>
                                            </p:txEl>
                                          </p:spTgt>
                                        </p:tgtEl>
                                        <p:attrNameLst>
                                          <p:attrName>ppt_h</p:attrName>
                                        </p:attrNameLst>
                                      </p:cBhvr>
                                      <p:tavLst>
                                        <p:tav tm="0">
                                          <p:val>
                                            <p:strVal val="ppt_h"/>
                                          </p:val>
                                        </p:tav>
                                        <p:tav tm="100000">
                                          <p:val>
                                            <p:fltVal val="0"/>
                                          </p:val>
                                        </p:tav>
                                      </p:tavLst>
                                    </p:anim>
                                    <p:animEffect transition="out" filter="fade">
                                      <p:cBhvr>
                                        <p:cTn id="15" dur="500"/>
                                        <p:tgtEl>
                                          <p:spTgt spid="3">
                                            <p:txEl>
                                              <p:pRg st="1" end="1"/>
                                            </p:txEl>
                                          </p:spTgt>
                                        </p:tgtEl>
                                      </p:cBhvr>
                                    </p:animEffect>
                                    <p:set>
                                      <p:cBhvr>
                                        <p:cTn id="16"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53" presetClass="exit" presetSubtype="32" fill="hold" grpId="0" nodeType="clickEffect">
                                  <p:stCondLst>
                                    <p:cond delay="0"/>
                                  </p:stCondLst>
                                  <p:childTnLst>
                                    <p:anim calcmode="lin" valueType="num">
                                      <p:cBhvr>
                                        <p:cTn id="20" dur="500"/>
                                        <p:tgtEl>
                                          <p:spTgt spid="3">
                                            <p:txEl>
                                              <p:pRg st="2" end="2"/>
                                            </p:txEl>
                                          </p:spTgt>
                                        </p:tgtEl>
                                        <p:attrNameLst>
                                          <p:attrName>ppt_w</p:attrName>
                                        </p:attrNameLst>
                                      </p:cBhvr>
                                      <p:tavLst>
                                        <p:tav tm="0">
                                          <p:val>
                                            <p:strVal val="ppt_w"/>
                                          </p:val>
                                        </p:tav>
                                        <p:tav tm="100000">
                                          <p:val>
                                            <p:fltVal val="0"/>
                                          </p:val>
                                        </p:tav>
                                      </p:tavLst>
                                    </p:anim>
                                    <p:anim calcmode="lin" valueType="num">
                                      <p:cBhvr>
                                        <p:cTn id="21" dur="500"/>
                                        <p:tgtEl>
                                          <p:spTgt spid="3">
                                            <p:txEl>
                                              <p:pRg st="2" end="2"/>
                                            </p:txEl>
                                          </p:spTgt>
                                        </p:tgtEl>
                                        <p:attrNameLst>
                                          <p:attrName>ppt_h</p:attrName>
                                        </p:attrNameLst>
                                      </p:cBhvr>
                                      <p:tavLst>
                                        <p:tav tm="0">
                                          <p:val>
                                            <p:strVal val="ppt_h"/>
                                          </p:val>
                                        </p:tav>
                                        <p:tav tm="100000">
                                          <p:val>
                                            <p:fltVal val="0"/>
                                          </p:val>
                                        </p:tav>
                                      </p:tavLst>
                                    </p:anim>
                                    <p:animEffect transition="out" filter="fade">
                                      <p:cBhvr>
                                        <p:cTn id="22" dur="500"/>
                                        <p:tgtEl>
                                          <p:spTgt spid="3">
                                            <p:txEl>
                                              <p:pRg st="2" end="2"/>
                                            </p:txEl>
                                          </p:spTgt>
                                        </p:tgtEl>
                                      </p:cBhvr>
                                    </p:animEffect>
                                    <p:set>
                                      <p:cBhvr>
                                        <p:cTn id="23"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53" presetClass="exit" presetSubtype="32" fill="hold" grpId="0" nodeType="clickEffect">
                                  <p:stCondLst>
                                    <p:cond delay="0"/>
                                  </p:stCondLst>
                                  <p:childTnLst>
                                    <p:anim calcmode="lin" valueType="num">
                                      <p:cBhvr>
                                        <p:cTn id="27" dur="500"/>
                                        <p:tgtEl>
                                          <p:spTgt spid="3">
                                            <p:txEl>
                                              <p:pRg st="3" end="3"/>
                                            </p:txEl>
                                          </p:spTgt>
                                        </p:tgtEl>
                                        <p:attrNameLst>
                                          <p:attrName>ppt_w</p:attrName>
                                        </p:attrNameLst>
                                      </p:cBhvr>
                                      <p:tavLst>
                                        <p:tav tm="0">
                                          <p:val>
                                            <p:strVal val="ppt_w"/>
                                          </p:val>
                                        </p:tav>
                                        <p:tav tm="100000">
                                          <p:val>
                                            <p:fltVal val="0"/>
                                          </p:val>
                                        </p:tav>
                                      </p:tavLst>
                                    </p:anim>
                                    <p:anim calcmode="lin" valueType="num">
                                      <p:cBhvr>
                                        <p:cTn id="28" dur="500"/>
                                        <p:tgtEl>
                                          <p:spTgt spid="3">
                                            <p:txEl>
                                              <p:pRg st="3" end="3"/>
                                            </p:txEl>
                                          </p:spTgt>
                                        </p:tgtEl>
                                        <p:attrNameLst>
                                          <p:attrName>ppt_h</p:attrName>
                                        </p:attrNameLst>
                                      </p:cBhvr>
                                      <p:tavLst>
                                        <p:tav tm="0">
                                          <p:val>
                                            <p:strVal val="ppt_h"/>
                                          </p:val>
                                        </p:tav>
                                        <p:tav tm="100000">
                                          <p:val>
                                            <p:fltVal val="0"/>
                                          </p:val>
                                        </p:tav>
                                      </p:tavLst>
                                    </p:anim>
                                    <p:animEffect transition="out" filter="fade">
                                      <p:cBhvr>
                                        <p:cTn id="29" dur="500"/>
                                        <p:tgtEl>
                                          <p:spTgt spid="3">
                                            <p:txEl>
                                              <p:pRg st="3" end="3"/>
                                            </p:txEl>
                                          </p:spTgt>
                                        </p:tgtEl>
                                      </p:cBhvr>
                                    </p:animEffect>
                                    <p:set>
                                      <p:cBhvr>
                                        <p:cTn id="30"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53" presetClass="exit" presetSubtype="32" fill="hold" grpId="0" nodeType="clickEffect">
                                  <p:stCondLst>
                                    <p:cond delay="0"/>
                                  </p:stCondLst>
                                  <p:childTnLst>
                                    <p:anim calcmode="lin" valueType="num">
                                      <p:cBhvr>
                                        <p:cTn id="34" dur="500"/>
                                        <p:tgtEl>
                                          <p:spTgt spid="3">
                                            <p:txEl>
                                              <p:pRg st="4" end="4"/>
                                            </p:txEl>
                                          </p:spTgt>
                                        </p:tgtEl>
                                        <p:attrNameLst>
                                          <p:attrName>ppt_w</p:attrName>
                                        </p:attrNameLst>
                                      </p:cBhvr>
                                      <p:tavLst>
                                        <p:tav tm="0">
                                          <p:val>
                                            <p:strVal val="ppt_w"/>
                                          </p:val>
                                        </p:tav>
                                        <p:tav tm="100000">
                                          <p:val>
                                            <p:fltVal val="0"/>
                                          </p:val>
                                        </p:tav>
                                      </p:tavLst>
                                    </p:anim>
                                    <p:anim calcmode="lin" valueType="num">
                                      <p:cBhvr>
                                        <p:cTn id="35" dur="500"/>
                                        <p:tgtEl>
                                          <p:spTgt spid="3">
                                            <p:txEl>
                                              <p:pRg st="4" end="4"/>
                                            </p:txEl>
                                          </p:spTgt>
                                        </p:tgtEl>
                                        <p:attrNameLst>
                                          <p:attrName>ppt_h</p:attrName>
                                        </p:attrNameLst>
                                      </p:cBhvr>
                                      <p:tavLst>
                                        <p:tav tm="0">
                                          <p:val>
                                            <p:strVal val="ppt_h"/>
                                          </p:val>
                                        </p:tav>
                                        <p:tav tm="100000">
                                          <p:val>
                                            <p:fltVal val="0"/>
                                          </p:val>
                                        </p:tav>
                                      </p:tavLst>
                                    </p:anim>
                                    <p:animEffect transition="out" filter="fade">
                                      <p:cBhvr>
                                        <p:cTn id="36" dur="500"/>
                                        <p:tgtEl>
                                          <p:spTgt spid="3">
                                            <p:txEl>
                                              <p:pRg st="4" end="4"/>
                                            </p:txEl>
                                          </p:spTgt>
                                        </p:tgtEl>
                                      </p:cBhvr>
                                    </p:animEffect>
                                    <p:set>
                                      <p:cBhvr>
                                        <p:cTn id="37"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53" presetClass="exit" presetSubtype="32" fill="hold" grpId="0" nodeType="clickEffect">
                                  <p:stCondLst>
                                    <p:cond delay="0"/>
                                  </p:stCondLst>
                                  <p:childTnLst>
                                    <p:anim calcmode="lin" valueType="num">
                                      <p:cBhvr>
                                        <p:cTn id="41" dur="500"/>
                                        <p:tgtEl>
                                          <p:spTgt spid="3">
                                            <p:txEl>
                                              <p:pRg st="5" end="5"/>
                                            </p:txEl>
                                          </p:spTgt>
                                        </p:tgtEl>
                                        <p:attrNameLst>
                                          <p:attrName>ppt_w</p:attrName>
                                        </p:attrNameLst>
                                      </p:cBhvr>
                                      <p:tavLst>
                                        <p:tav tm="0">
                                          <p:val>
                                            <p:strVal val="ppt_w"/>
                                          </p:val>
                                        </p:tav>
                                        <p:tav tm="100000">
                                          <p:val>
                                            <p:fltVal val="0"/>
                                          </p:val>
                                        </p:tav>
                                      </p:tavLst>
                                    </p:anim>
                                    <p:anim calcmode="lin" valueType="num">
                                      <p:cBhvr>
                                        <p:cTn id="42" dur="500"/>
                                        <p:tgtEl>
                                          <p:spTgt spid="3">
                                            <p:txEl>
                                              <p:pRg st="5" end="5"/>
                                            </p:txEl>
                                          </p:spTgt>
                                        </p:tgtEl>
                                        <p:attrNameLst>
                                          <p:attrName>ppt_h</p:attrName>
                                        </p:attrNameLst>
                                      </p:cBhvr>
                                      <p:tavLst>
                                        <p:tav tm="0">
                                          <p:val>
                                            <p:strVal val="ppt_h"/>
                                          </p:val>
                                        </p:tav>
                                        <p:tav tm="100000">
                                          <p:val>
                                            <p:fltVal val="0"/>
                                          </p:val>
                                        </p:tav>
                                      </p:tavLst>
                                    </p:anim>
                                    <p:animEffect transition="out" filter="fade">
                                      <p:cBhvr>
                                        <p:cTn id="43" dur="500"/>
                                        <p:tgtEl>
                                          <p:spTgt spid="3">
                                            <p:txEl>
                                              <p:pRg st="5" end="5"/>
                                            </p:txEl>
                                          </p:spTgt>
                                        </p:tgtEl>
                                      </p:cBhvr>
                                    </p:animEffect>
                                    <p:set>
                                      <p:cBhvr>
                                        <p:cTn id="44" dur="1" fill="hold">
                                          <p:stCondLst>
                                            <p:cond delay="499"/>
                                          </p:stCondLst>
                                        </p:cTn>
                                        <p:tgtEl>
                                          <p:spTgt spid="3">
                                            <p:txEl>
                                              <p:pRg st="5" end="5"/>
                                            </p:txEl>
                                          </p:spTgt>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53" presetClass="exit" presetSubtype="32" fill="hold" grpId="0" nodeType="clickEffect">
                                  <p:stCondLst>
                                    <p:cond delay="0"/>
                                  </p:stCondLst>
                                  <p:childTnLst>
                                    <p:anim calcmode="lin" valueType="num">
                                      <p:cBhvr>
                                        <p:cTn id="48" dur="500"/>
                                        <p:tgtEl>
                                          <p:spTgt spid="3">
                                            <p:txEl>
                                              <p:pRg st="6" end="6"/>
                                            </p:txEl>
                                          </p:spTgt>
                                        </p:tgtEl>
                                        <p:attrNameLst>
                                          <p:attrName>ppt_w</p:attrName>
                                        </p:attrNameLst>
                                      </p:cBhvr>
                                      <p:tavLst>
                                        <p:tav tm="0">
                                          <p:val>
                                            <p:strVal val="ppt_w"/>
                                          </p:val>
                                        </p:tav>
                                        <p:tav tm="100000">
                                          <p:val>
                                            <p:fltVal val="0"/>
                                          </p:val>
                                        </p:tav>
                                      </p:tavLst>
                                    </p:anim>
                                    <p:anim calcmode="lin" valueType="num">
                                      <p:cBhvr>
                                        <p:cTn id="49" dur="500"/>
                                        <p:tgtEl>
                                          <p:spTgt spid="3">
                                            <p:txEl>
                                              <p:pRg st="6" end="6"/>
                                            </p:txEl>
                                          </p:spTgt>
                                        </p:tgtEl>
                                        <p:attrNameLst>
                                          <p:attrName>ppt_h</p:attrName>
                                        </p:attrNameLst>
                                      </p:cBhvr>
                                      <p:tavLst>
                                        <p:tav tm="0">
                                          <p:val>
                                            <p:strVal val="ppt_h"/>
                                          </p:val>
                                        </p:tav>
                                        <p:tav tm="100000">
                                          <p:val>
                                            <p:fltVal val="0"/>
                                          </p:val>
                                        </p:tav>
                                      </p:tavLst>
                                    </p:anim>
                                    <p:animEffect transition="out" filter="fade">
                                      <p:cBhvr>
                                        <p:cTn id="50" dur="500"/>
                                        <p:tgtEl>
                                          <p:spTgt spid="3">
                                            <p:txEl>
                                              <p:pRg st="6" end="6"/>
                                            </p:txEl>
                                          </p:spTgt>
                                        </p:tgtEl>
                                      </p:cBhvr>
                                    </p:animEffect>
                                    <p:set>
                                      <p:cBhvr>
                                        <p:cTn id="51" dur="1" fill="hold">
                                          <p:stCondLst>
                                            <p:cond delay="499"/>
                                          </p:stCondLst>
                                        </p:cTn>
                                        <p:tgtEl>
                                          <p:spTgt spid="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schemeClr val="tx1"/>
                </a:solidFill>
              </a:rPr>
              <a:t>ADMINISTRATIVA Y FINANCIERA</a:t>
            </a:r>
          </a:p>
        </p:txBody>
      </p:sp>
      <p:sp>
        <p:nvSpPr>
          <p:cNvPr id="3" name="2 Marcador de contenido"/>
          <p:cNvSpPr>
            <a:spLocks noGrp="1"/>
          </p:cNvSpPr>
          <p:nvPr>
            <p:ph idx="1"/>
          </p:nvPr>
        </p:nvSpPr>
        <p:spPr/>
        <p:txBody>
          <a:bodyPr/>
          <a:lstStyle/>
          <a:p>
            <a:pPr algn="just">
              <a:buNone/>
            </a:pPr>
            <a:r>
              <a:rPr lang="es-CO" b="1" dirty="0"/>
              <a:t>EL AREA DE ADMINISTRATIVA TIENE LOS </a:t>
            </a:r>
          </a:p>
          <a:p>
            <a:pPr algn="just">
              <a:buNone/>
            </a:pPr>
            <a:r>
              <a:rPr lang="es-CO" b="1" dirty="0"/>
              <a:t>SIGUIENTES  GRUPOS DE TRABAJO:</a:t>
            </a:r>
          </a:p>
          <a:p>
            <a:pPr algn="just">
              <a:buFont typeface="Wingdings" pitchFamily="2" charset="2"/>
              <a:buChar char="v"/>
            </a:pPr>
            <a:r>
              <a:rPr lang="es-CO" b="1" dirty="0"/>
              <a:t>TALENTO HUMANO</a:t>
            </a:r>
          </a:p>
          <a:p>
            <a:pPr algn="just">
              <a:buFont typeface="Wingdings" pitchFamily="2" charset="2"/>
              <a:buChar char="v"/>
            </a:pPr>
            <a:r>
              <a:rPr lang="es-CO" b="1" dirty="0"/>
              <a:t>ATENCION AL CIUDADANO</a:t>
            </a:r>
          </a:p>
          <a:p>
            <a:pPr algn="just">
              <a:buFont typeface="Wingdings" pitchFamily="2" charset="2"/>
              <a:buChar char="v"/>
            </a:pPr>
            <a:r>
              <a:rPr lang="es-CO" b="1" dirty="0"/>
              <a:t>GESTIÓN FINANCIERA</a:t>
            </a:r>
          </a:p>
          <a:p>
            <a:pPr algn="just">
              <a:buFont typeface="Wingdings" pitchFamily="2" charset="2"/>
              <a:buChar char="v"/>
            </a:pPr>
            <a:r>
              <a:rPr lang="es-CO" b="1" dirty="0"/>
              <a:t>GESTIÓN ADMINISTRATIVA</a:t>
            </a:r>
          </a:p>
          <a:p>
            <a:pPr algn="just">
              <a:buFont typeface="Wingdings" pitchFamily="2" charset="2"/>
              <a:buChar char="v"/>
            </a:pPr>
            <a:r>
              <a:rPr lang="es-CO" b="1" dirty="0"/>
              <a:t>SERVICIOS INFORMÁTICOS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grpId="0" nodeType="clickEffect">
                                  <p:stCondLst>
                                    <p:cond delay="0"/>
                                  </p:stCondLst>
                                  <p:childTnLst>
                                    <p:animEffect transition="out" filter="wipe(down)">
                                      <p:cBhvr>
                                        <p:cTn id="6" dur="180" accel="50000">
                                          <p:stCondLst>
                                            <p:cond delay="1820"/>
                                          </p:stCondLst>
                                        </p:cTn>
                                        <p:tgtEl>
                                          <p:spTgt spid="3">
                                            <p:txEl>
                                              <p:pRg st="0" end="0"/>
                                            </p:txEl>
                                          </p:spTgt>
                                        </p:tgtEl>
                                      </p:cBhvr>
                                    </p:animEffect>
                                    <p:anim calcmode="lin" valueType="num">
                                      <p:cBhvr>
                                        <p:cTn id="7" dur="1822" tmFilter="0,0; 0.14,0.31; 0.43,0.73; 0.71,0.91; 1.0,1.0">
                                          <p:stCondLst>
                                            <p:cond delay="0"/>
                                          </p:stCondLst>
                                        </p:cTn>
                                        <p:tgtEl>
                                          <p:spTgt spid="3">
                                            <p:txEl>
                                              <p:pRg st="0" end="0"/>
                                            </p:txEl>
                                          </p:spTgt>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3">
                                            <p:txEl>
                                              <p:pRg st="0" end="0"/>
                                            </p:txEl>
                                          </p:spTgt>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3">
                                            <p:txEl>
                                              <p:pRg st="0" end="0"/>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3">
                                            <p:txEl>
                                              <p:pRg st="0" end="0"/>
                                            </p:txEl>
                                          </p:spTgt>
                                        </p:tgtEl>
                                        <p:attrNameLst>
                                          <p:attrName>ppt_y</p:attrName>
                                        </p:attrNameLst>
                                      </p:cBhvr>
                                      <p:tavLst>
                                        <p:tav tm="0">
                                          <p:val>
                                            <p:strVal val="ppt_y"/>
                                          </p:val>
                                        </p:tav>
                                        <p:tav tm="100000">
                                          <p:val>
                                            <p:strVal val="ppt_y+ppt_h"/>
                                          </p:val>
                                        </p:tav>
                                      </p:tavLst>
                                    </p:anim>
                                    <p:animScale>
                                      <p:cBhvr>
                                        <p:cTn id="14" dur="26">
                                          <p:stCondLst>
                                            <p:cond delay="620"/>
                                          </p:stCondLst>
                                        </p:cTn>
                                        <p:tgtEl>
                                          <p:spTgt spid="3">
                                            <p:txEl>
                                              <p:pRg st="0" end="0"/>
                                            </p:txEl>
                                          </p:spTgt>
                                        </p:tgtEl>
                                      </p:cBhvr>
                                      <p:to x="100000" y="60000"/>
                                    </p:animScale>
                                    <p:animScale>
                                      <p:cBhvr>
                                        <p:cTn id="15" dur="166" decel="50000">
                                          <p:stCondLst>
                                            <p:cond delay="646"/>
                                          </p:stCondLst>
                                        </p:cTn>
                                        <p:tgtEl>
                                          <p:spTgt spid="3">
                                            <p:txEl>
                                              <p:pRg st="0" end="0"/>
                                            </p:txEl>
                                          </p:spTgt>
                                        </p:tgtEl>
                                      </p:cBhvr>
                                      <p:to x="100000" y="100000"/>
                                    </p:animScale>
                                    <p:animScale>
                                      <p:cBhvr>
                                        <p:cTn id="16" dur="26">
                                          <p:stCondLst>
                                            <p:cond delay="1312"/>
                                          </p:stCondLst>
                                        </p:cTn>
                                        <p:tgtEl>
                                          <p:spTgt spid="3">
                                            <p:txEl>
                                              <p:pRg st="0" end="0"/>
                                            </p:txEl>
                                          </p:spTgt>
                                        </p:tgtEl>
                                      </p:cBhvr>
                                      <p:to x="100000" y="80000"/>
                                    </p:animScale>
                                    <p:animScale>
                                      <p:cBhvr>
                                        <p:cTn id="17" dur="166" decel="50000">
                                          <p:stCondLst>
                                            <p:cond delay="1338"/>
                                          </p:stCondLst>
                                        </p:cTn>
                                        <p:tgtEl>
                                          <p:spTgt spid="3">
                                            <p:txEl>
                                              <p:pRg st="0" end="0"/>
                                            </p:txEl>
                                          </p:spTgt>
                                        </p:tgtEl>
                                      </p:cBhvr>
                                      <p:to x="100000" y="100000"/>
                                    </p:animScale>
                                    <p:animScale>
                                      <p:cBhvr>
                                        <p:cTn id="18" dur="26">
                                          <p:stCondLst>
                                            <p:cond delay="1642"/>
                                          </p:stCondLst>
                                        </p:cTn>
                                        <p:tgtEl>
                                          <p:spTgt spid="3">
                                            <p:txEl>
                                              <p:pRg st="0" end="0"/>
                                            </p:txEl>
                                          </p:spTgt>
                                        </p:tgtEl>
                                      </p:cBhvr>
                                      <p:to x="100000" y="90000"/>
                                    </p:animScale>
                                    <p:animScale>
                                      <p:cBhvr>
                                        <p:cTn id="19" dur="166" decel="50000">
                                          <p:stCondLst>
                                            <p:cond delay="1668"/>
                                          </p:stCondLst>
                                        </p:cTn>
                                        <p:tgtEl>
                                          <p:spTgt spid="3">
                                            <p:txEl>
                                              <p:pRg st="0" end="0"/>
                                            </p:txEl>
                                          </p:spTgt>
                                        </p:tgtEl>
                                      </p:cBhvr>
                                      <p:to x="100000" y="100000"/>
                                    </p:animScale>
                                    <p:animScale>
                                      <p:cBhvr>
                                        <p:cTn id="20" dur="26">
                                          <p:stCondLst>
                                            <p:cond delay="1808"/>
                                          </p:stCondLst>
                                        </p:cTn>
                                        <p:tgtEl>
                                          <p:spTgt spid="3">
                                            <p:txEl>
                                              <p:pRg st="0" end="0"/>
                                            </p:txEl>
                                          </p:spTgt>
                                        </p:tgtEl>
                                      </p:cBhvr>
                                      <p:to x="100000" y="95000"/>
                                    </p:animScale>
                                    <p:animScale>
                                      <p:cBhvr>
                                        <p:cTn id="21" dur="166" decel="50000">
                                          <p:stCondLst>
                                            <p:cond delay="1834"/>
                                          </p:stCondLst>
                                        </p:cTn>
                                        <p:tgtEl>
                                          <p:spTgt spid="3">
                                            <p:txEl>
                                              <p:pRg st="0" end="0"/>
                                            </p:txEl>
                                          </p:spTgt>
                                        </p:tgtEl>
                                      </p:cBhvr>
                                      <p:to x="100000" y="100000"/>
                                    </p:animScale>
                                    <p:set>
                                      <p:cBhvr>
                                        <p:cTn id="22"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6" presetClass="exit" presetSubtype="0" fill="hold" grpId="0" nodeType="clickEffect">
                                  <p:stCondLst>
                                    <p:cond delay="0"/>
                                  </p:stCondLst>
                                  <p:childTnLst>
                                    <p:animEffect transition="out" filter="wipe(down)">
                                      <p:cBhvr>
                                        <p:cTn id="26" dur="180" accel="50000">
                                          <p:stCondLst>
                                            <p:cond delay="1820"/>
                                          </p:stCondLst>
                                        </p:cTn>
                                        <p:tgtEl>
                                          <p:spTgt spid="3">
                                            <p:txEl>
                                              <p:pRg st="1" end="1"/>
                                            </p:txEl>
                                          </p:spTgt>
                                        </p:tgtEl>
                                      </p:cBhvr>
                                    </p:animEffect>
                                    <p:anim calcmode="lin" valueType="num">
                                      <p:cBhvr>
                                        <p:cTn id="27" dur="1822" tmFilter="0,0; 0.14,0.31; 0.43,0.73; 0.71,0.91; 1.0,1.0">
                                          <p:stCondLst>
                                            <p:cond delay="0"/>
                                          </p:stCondLst>
                                        </p:cTn>
                                        <p:tgtEl>
                                          <p:spTgt spid="3">
                                            <p:txEl>
                                              <p:pRg st="1" end="1"/>
                                            </p:txEl>
                                          </p:spTgt>
                                        </p:tgtEl>
                                        <p:attrNameLst>
                                          <p:attrName>ppt_x</p:attrName>
                                        </p:attrNameLst>
                                      </p:cBhvr>
                                      <p:tavLst>
                                        <p:tav tm="0">
                                          <p:val>
                                            <p:strVal val="ppt_x"/>
                                          </p:val>
                                        </p:tav>
                                        <p:tav tm="100000">
                                          <p:val>
                                            <p:strVal val="#ppt_x+0.25"/>
                                          </p:val>
                                        </p:tav>
                                      </p:tavLst>
                                    </p:anim>
                                    <p:anim calcmode="lin" valueType="num">
                                      <p:cBhvr>
                                        <p:cTn id="28" dur="178">
                                          <p:stCondLst>
                                            <p:cond delay="1822"/>
                                          </p:stCondLst>
                                        </p:cTn>
                                        <p:tgtEl>
                                          <p:spTgt spid="3">
                                            <p:txEl>
                                              <p:pRg st="1" end="1"/>
                                            </p:txEl>
                                          </p:spTgt>
                                        </p:tgtEl>
                                        <p:attrNameLst>
                                          <p:attrName>ppt_x</p:attrName>
                                        </p:attrNameLst>
                                      </p:cBhvr>
                                      <p:tavLst>
                                        <p:tav tm="0">
                                          <p:val>
                                            <p:strVal val="ppt_x"/>
                                          </p:val>
                                        </p:tav>
                                        <p:tav tm="100000">
                                          <p:val>
                                            <p:strVal val="ppt_x"/>
                                          </p:val>
                                        </p:tav>
                                      </p:tavLst>
                                    </p:anim>
                                    <p:anim calcmode="lin" valueType="num">
                                      <p:cBhvr>
                                        <p:cTn id="29" dur="664" tmFilter="0.0,0.0;0.25,0.07;0.50,0.2;0.75,0.467;1.0,1.0">
                                          <p:stCondLst>
                                            <p:cond delay="0"/>
                                          </p:stCondLst>
                                        </p:cTn>
                                        <p:tgtEl>
                                          <p:spTgt spid="3">
                                            <p:txEl>
                                              <p:pRg st="1" end="1"/>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30" dur="664" tmFilter="0, 0; 0.125,0.2665; 0.25,0.4; 0.375,0.465; 0.5,0.5;  0.625,0.535; 0.75,0.6; 0.875,0.7335; 1,1">
                                          <p:stCondLst>
                                            <p:cond delay="664"/>
                                          </p:stCondLst>
                                        </p:cTn>
                                        <p:tgtEl>
                                          <p:spTgt spid="3">
                                            <p:txEl>
                                              <p:pRg st="1" end="1"/>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31" dur="332" tmFilter="0, 0; 0.125,0.2665; 0.25,0.4; 0.375,0.465; 0.5,0.5;  0.625,0.535; 0.75,0.6; 0.875,0.7335; 1,1">
                                          <p:stCondLst>
                                            <p:cond delay="1324"/>
                                          </p:stCondLst>
                                        </p:cTn>
                                        <p:tgtEl>
                                          <p:spTgt spid="3">
                                            <p:txEl>
                                              <p:pRg st="1" end="1"/>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32" dur="164" tmFilter="0, 0; 0.125,0.2665; 0.25,0.4; 0.375,0.465; 0.5,0.5;  0.625,0.535; 0.75,0.6; 0.875,0.7335; 1,1">
                                          <p:stCondLst>
                                            <p:cond delay="1656"/>
                                          </p:stCondLst>
                                        </p:cTn>
                                        <p:tgtEl>
                                          <p:spTgt spid="3">
                                            <p:txEl>
                                              <p:pRg st="1" end="1"/>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33" dur="180" accel="50000">
                                          <p:stCondLst>
                                            <p:cond delay="1820"/>
                                          </p:stCondLst>
                                        </p:cTn>
                                        <p:tgtEl>
                                          <p:spTgt spid="3">
                                            <p:txEl>
                                              <p:pRg st="1" end="1"/>
                                            </p:txEl>
                                          </p:spTgt>
                                        </p:tgtEl>
                                        <p:attrNameLst>
                                          <p:attrName>ppt_y</p:attrName>
                                        </p:attrNameLst>
                                      </p:cBhvr>
                                      <p:tavLst>
                                        <p:tav tm="0">
                                          <p:val>
                                            <p:strVal val="ppt_y"/>
                                          </p:val>
                                        </p:tav>
                                        <p:tav tm="100000">
                                          <p:val>
                                            <p:strVal val="ppt_y+ppt_h"/>
                                          </p:val>
                                        </p:tav>
                                      </p:tavLst>
                                    </p:anim>
                                    <p:animScale>
                                      <p:cBhvr>
                                        <p:cTn id="34" dur="26">
                                          <p:stCondLst>
                                            <p:cond delay="620"/>
                                          </p:stCondLst>
                                        </p:cTn>
                                        <p:tgtEl>
                                          <p:spTgt spid="3">
                                            <p:txEl>
                                              <p:pRg st="1" end="1"/>
                                            </p:txEl>
                                          </p:spTgt>
                                        </p:tgtEl>
                                      </p:cBhvr>
                                      <p:to x="100000" y="60000"/>
                                    </p:animScale>
                                    <p:animScale>
                                      <p:cBhvr>
                                        <p:cTn id="35" dur="166" decel="50000">
                                          <p:stCondLst>
                                            <p:cond delay="646"/>
                                          </p:stCondLst>
                                        </p:cTn>
                                        <p:tgtEl>
                                          <p:spTgt spid="3">
                                            <p:txEl>
                                              <p:pRg st="1" end="1"/>
                                            </p:txEl>
                                          </p:spTgt>
                                        </p:tgtEl>
                                      </p:cBhvr>
                                      <p:to x="100000" y="100000"/>
                                    </p:animScale>
                                    <p:animScale>
                                      <p:cBhvr>
                                        <p:cTn id="36" dur="26">
                                          <p:stCondLst>
                                            <p:cond delay="1312"/>
                                          </p:stCondLst>
                                        </p:cTn>
                                        <p:tgtEl>
                                          <p:spTgt spid="3">
                                            <p:txEl>
                                              <p:pRg st="1" end="1"/>
                                            </p:txEl>
                                          </p:spTgt>
                                        </p:tgtEl>
                                      </p:cBhvr>
                                      <p:to x="100000" y="80000"/>
                                    </p:animScale>
                                    <p:animScale>
                                      <p:cBhvr>
                                        <p:cTn id="37" dur="166" decel="50000">
                                          <p:stCondLst>
                                            <p:cond delay="1338"/>
                                          </p:stCondLst>
                                        </p:cTn>
                                        <p:tgtEl>
                                          <p:spTgt spid="3">
                                            <p:txEl>
                                              <p:pRg st="1" end="1"/>
                                            </p:txEl>
                                          </p:spTgt>
                                        </p:tgtEl>
                                      </p:cBhvr>
                                      <p:to x="100000" y="100000"/>
                                    </p:animScale>
                                    <p:animScale>
                                      <p:cBhvr>
                                        <p:cTn id="38" dur="26">
                                          <p:stCondLst>
                                            <p:cond delay="1642"/>
                                          </p:stCondLst>
                                        </p:cTn>
                                        <p:tgtEl>
                                          <p:spTgt spid="3">
                                            <p:txEl>
                                              <p:pRg st="1" end="1"/>
                                            </p:txEl>
                                          </p:spTgt>
                                        </p:tgtEl>
                                      </p:cBhvr>
                                      <p:to x="100000" y="90000"/>
                                    </p:animScale>
                                    <p:animScale>
                                      <p:cBhvr>
                                        <p:cTn id="39" dur="166" decel="50000">
                                          <p:stCondLst>
                                            <p:cond delay="1668"/>
                                          </p:stCondLst>
                                        </p:cTn>
                                        <p:tgtEl>
                                          <p:spTgt spid="3">
                                            <p:txEl>
                                              <p:pRg st="1" end="1"/>
                                            </p:txEl>
                                          </p:spTgt>
                                        </p:tgtEl>
                                      </p:cBhvr>
                                      <p:to x="100000" y="100000"/>
                                    </p:animScale>
                                    <p:animScale>
                                      <p:cBhvr>
                                        <p:cTn id="40" dur="26">
                                          <p:stCondLst>
                                            <p:cond delay="1808"/>
                                          </p:stCondLst>
                                        </p:cTn>
                                        <p:tgtEl>
                                          <p:spTgt spid="3">
                                            <p:txEl>
                                              <p:pRg st="1" end="1"/>
                                            </p:txEl>
                                          </p:spTgt>
                                        </p:tgtEl>
                                      </p:cBhvr>
                                      <p:to x="100000" y="95000"/>
                                    </p:animScale>
                                    <p:animScale>
                                      <p:cBhvr>
                                        <p:cTn id="41" dur="166" decel="50000">
                                          <p:stCondLst>
                                            <p:cond delay="1834"/>
                                          </p:stCondLst>
                                        </p:cTn>
                                        <p:tgtEl>
                                          <p:spTgt spid="3">
                                            <p:txEl>
                                              <p:pRg st="1" end="1"/>
                                            </p:txEl>
                                          </p:spTgt>
                                        </p:tgtEl>
                                      </p:cBhvr>
                                      <p:to x="100000" y="100000"/>
                                    </p:animScale>
                                    <p:set>
                                      <p:cBhvr>
                                        <p:cTn id="42"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6" presetClass="exit" presetSubtype="0" fill="hold" grpId="0" nodeType="clickEffect">
                                  <p:stCondLst>
                                    <p:cond delay="0"/>
                                  </p:stCondLst>
                                  <p:childTnLst>
                                    <p:animEffect transition="out" filter="wipe(down)">
                                      <p:cBhvr>
                                        <p:cTn id="46" dur="180" accel="50000">
                                          <p:stCondLst>
                                            <p:cond delay="1820"/>
                                          </p:stCondLst>
                                        </p:cTn>
                                        <p:tgtEl>
                                          <p:spTgt spid="3">
                                            <p:txEl>
                                              <p:pRg st="2" end="2"/>
                                            </p:txEl>
                                          </p:spTgt>
                                        </p:tgtEl>
                                      </p:cBhvr>
                                    </p:animEffect>
                                    <p:anim calcmode="lin" valueType="num">
                                      <p:cBhvr>
                                        <p:cTn id="47" dur="1822" tmFilter="0,0; 0.14,0.31; 0.43,0.73; 0.71,0.91; 1.0,1.0">
                                          <p:stCondLst>
                                            <p:cond delay="0"/>
                                          </p:stCondLst>
                                        </p:cTn>
                                        <p:tgtEl>
                                          <p:spTgt spid="3">
                                            <p:txEl>
                                              <p:pRg st="2" end="2"/>
                                            </p:txEl>
                                          </p:spTgt>
                                        </p:tgtEl>
                                        <p:attrNameLst>
                                          <p:attrName>ppt_x</p:attrName>
                                        </p:attrNameLst>
                                      </p:cBhvr>
                                      <p:tavLst>
                                        <p:tav tm="0">
                                          <p:val>
                                            <p:strVal val="ppt_x"/>
                                          </p:val>
                                        </p:tav>
                                        <p:tav tm="100000">
                                          <p:val>
                                            <p:strVal val="#ppt_x+0.25"/>
                                          </p:val>
                                        </p:tav>
                                      </p:tavLst>
                                    </p:anim>
                                    <p:anim calcmode="lin" valueType="num">
                                      <p:cBhvr>
                                        <p:cTn id="48" dur="178">
                                          <p:stCondLst>
                                            <p:cond delay="1822"/>
                                          </p:stCondLst>
                                        </p:cTn>
                                        <p:tgtEl>
                                          <p:spTgt spid="3">
                                            <p:txEl>
                                              <p:pRg st="2" end="2"/>
                                            </p:txEl>
                                          </p:spTgt>
                                        </p:tgtEl>
                                        <p:attrNameLst>
                                          <p:attrName>ppt_x</p:attrName>
                                        </p:attrNameLst>
                                      </p:cBhvr>
                                      <p:tavLst>
                                        <p:tav tm="0">
                                          <p:val>
                                            <p:strVal val="ppt_x"/>
                                          </p:val>
                                        </p:tav>
                                        <p:tav tm="100000">
                                          <p:val>
                                            <p:strVal val="ppt_x"/>
                                          </p:val>
                                        </p:tav>
                                      </p:tavLst>
                                    </p:anim>
                                    <p:anim calcmode="lin" valueType="num">
                                      <p:cBhvr>
                                        <p:cTn id="49" dur="664" tmFilter="0.0,0.0;0.25,0.07;0.50,0.2;0.75,0.467;1.0,1.0">
                                          <p:stCondLst>
                                            <p:cond delay="0"/>
                                          </p:stCondLst>
                                        </p:cTn>
                                        <p:tgtEl>
                                          <p:spTgt spid="3">
                                            <p:txEl>
                                              <p:pRg st="2" end="2"/>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50" dur="664" tmFilter="0, 0; 0.125,0.2665; 0.25,0.4; 0.375,0.465; 0.5,0.5;  0.625,0.535; 0.75,0.6; 0.875,0.7335; 1,1">
                                          <p:stCondLst>
                                            <p:cond delay="664"/>
                                          </p:stCondLst>
                                        </p:cTn>
                                        <p:tgtEl>
                                          <p:spTgt spid="3">
                                            <p:txEl>
                                              <p:pRg st="2" end="2"/>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51" dur="332" tmFilter="0, 0; 0.125,0.2665; 0.25,0.4; 0.375,0.465; 0.5,0.5;  0.625,0.535; 0.75,0.6; 0.875,0.7335; 1,1">
                                          <p:stCondLst>
                                            <p:cond delay="1324"/>
                                          </p:stCondLst>
                                        </p:cTn>
                                        <p:tgtEl>
                                          <p:spTgt spid="3">
                                            <p:txEl>
                                              <p:pRg st="2" end="2"/>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52" dur="164" tmFilter="0, 0; 0.125,0.2665; 0.25,0.4; 0.375,0.465; 0.5,0.5;  0.625,0.535; 0.75,0.6; 0.875,0.7335; 1,1">
                                          <p:stCondLst>
                                            <p:cond delay="1656"/>
                                          </p:stCondLst>
                                        </p:cTn>
                                        <p:tgtEl>
                                          <p:spTgt spid="3">
                                            <p:txEl>
                                              <p:pRg st="2" end="2"/>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53" dur="180" accel="50000">
                                          <p:stCondLst>
                                            <p:cond delay="1820"/>
                                          </p:stCondLst>
                                        </p:cTn>
                                        <p:tgtEl>
                                          <p:spTgt spid="3">
                                            <p:txEl>
                                              <p:pRg st="2" end="2"/>
                                            </p:txEl>
                                          </p:spTgt>
                                        </p:tgtEl>
                                        <p:attrNameLst>
                                          <p:attrName>ppt_y</p:attrName>
                                        </p:attrNameLst>
                                      </p:cBhvr>
                                      <p:tavLst>
                                        <p:tav tm="0">
                                          <p:val>
                                            <p:strVal val="ppt_y"/>
                                          </p:val>
                                        </p:tav>
                                        <p:tav tm="100000">
                                          <p:val>
                                            <p:strVal val="ppt_y+ppt_h"/>
                                          </p:val>
                                        </p:tav>
                                      </p:tavLst>
                                    </p:anim>
                                    <p:animScale>
                                      <p:cBhvr>
                                        <p:cTn id="54" dur="26">
                                          <p:stCondLst>
                                            <p:cond delay="620"/>
                                          </p:stCondLst>
                                        </p:cTn>
                                        <p:tgtEl>
                                          <p:spTgt spid="3">
                                            <p:txEl>
                                              <p:pRg st="2" end="2"/>
                                            </p:txEl>
                                          </p:spTgt>
                                        </p:tgtEl>
                                      </p:cBhvr>
                                      <p:to x="100000" y="60000"/>
                                    </p:animScale>
                                    <p:animScale>
                                      <p:cBhvr>
                                        <p:cTn id="55" dur="166" decel="50000">
                                          <p:stCondLst>
                                            <p:cond delay="646"/>
                                          </p:stCondLst>
                                        </p:cTn>
                                        <p:tgtEl>
                                          <p:spTgt spid="3">
                                            <p:txEl>
                                              <p:pRg st="2" end="2"/>
                                            </p:txEl>
                                          </p:spTgt>
                                        </p:tgtEl>
                                      </p:cBhvr>
                                      <p:to x="100000" y="100000"/>
                                    </p:animScale>
                                    <p:animScale>
                                      <p:cBhvr>
                                        <p:cTn id="56" dur="26">
                                          <p:stCondLst>
                                            <p:cond delay="1312"/>
                                          </p:stCondLst>
                                        </p:cTn>
                                        <p:tgtEl>
                                          <p:spTgt spid="3">
                                            <p:txEl>
                                              <p:pRg st="2" end="2"/>
                                            </p:txEl>
                                          </p:spTgt>
                                        </p:tgtEl>
                                      </p:cBhvr>
                                      <p:to x="100000" y="80000"/>
                                    </p:animScale>
                                    <p:animScale>
                                      <p:cBhvr>
                                        <p:cTn id="57" dur="166" decel="50000">
                                          <p:stCondLst>
                                            <p:cond delay="1338"/>
                                          </p:stCondLst>
                                        </p:cTn>
                                        <p:tgtEl>
                                          <p:spTgt spid="3">
                                            <p:txEl>
                                              <p:pRg st="2" end="2"/>
                                            </p:txEl>
                                          </p:spTgt>
                                        </p:tgtEl>
                                      </p:cBhvr>
                                      <p:to x="100000" y="100000"/>
                                    </p:animScale>
                                    <p:animScale>
                                      <p:cBhvr>
                                        <p:cTn id="58" dur="26">
                                          <p:stCondLst>
                                            <p:cond delay="1642"/>
                                          </p:stCondLst>
                                        </p:cTn>
                                        <p:tgtEl>
                                          <p:spTgt spid="3">
                                            <p:txEl>
                                              <p:pRg st="2" end="2"/>
                                            </p:txEl>
                                          </p:spTgt>
                                        </p:tgtEl>
                                      </p:cBhvr>
                                      <p:to x="100000" y="90000"/>
                                    </p:animScale>
                                    <p:animScale>
                                      <p:cBhvr>
                                        <p:cTn id="59" dur="166" decel="50000">
                                          <p:stCondLst>
                                            <p:cond delay="1668"/>
                                          </p:stCondLst>
                                        </p:cTn>
                                        <p:tgtEl>
                                          <p:spTgt spid="3">
                                            <p:txEl>
                                              <p:pRg st="2" end="2"/>
                                            </p:txEl>
                                          </p:spTgt>
                                        </p:tgtEl>
                                      </p:cBhvr>
                                      <p:to x="100000" y="100000"/>
                                    </p:animScale>
                                    <p:animScale>
                                      <p:cBhvr>
                                        <p:cTn id="60" dur="26">
                                          <p:stCondLst>
                                            <p:cond delay="1808"/>
                                          </p:stCondLst>
                                        </p:cTn>
                                        <p:tgtEl>
                                          <p:spTgt spid="3">
                                            <p:txEl>
                                              <p:pRg st="2" end="2"/>
                                            </p:txEl>
                                          </p:spTgt>
                                        </p:tgtEl>
                                      </p:cBhvr>
                                      <p:to x="100000" y="95000"/>
                                    </p:animScale>
                                    <p:animScale>
                                      <p:cBhvr>
                                        <p:cTn id="61" dur="166" decel="50000">
                                          <p:stCondLst>
                                            <p:cond delay="1834"/>
                                          </p:stCondLst>
                                        </p:cTn>
                                        <p:tgtEl>
                                          <p:spTgt spid="3">
                                            <p:txEl>
                                              <p:pRg st="2" end="2"/>
                                            </p:txEl>
                                          </p:spTgt>
                                        </p:tgtEl>
                                      </p:cBhvr>
                                      <p:to x="100000" y="100000"/>
                                    </p:animScale>
                                    <p:set>
                                      <p:cBhvr>
                                        <p:cTn id="62" dur="1" fill="hold">
                                          <p:stCondLst>
                                            <p:cond delay="1999"/>
                                          </p:stCondLst>
                                        </p:cTn>
                                        <p:tgtEl>
                                          <p:spTgt spid="3">
                                            <p:txEl>
                                              <p:pRg st="2" end="2"/>
                                            </p:txEl>
                                          </p:spTgt>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6" presetClass="exit" presetSubtype="0" fill="hold" grpId="0" nodeType="clickEffect">
                                  <p:stCondLst>
                                    <p:cond delay="0"/>
                                  </p:stCondLst>
                                  <p:childTnLst>
                                    <p:animEffect transition="out" filter="wipe(down)">
                                      <p:cBhvr>
                                        <p:cTn id="66" dur="180" accel="50000">
                                          <p:stCondLst>
                                            <p:cond delay="1820"/>
                                          </p:stCondLst>
                                        </p:cTn>
                                        <p:tgtEl>
                                          <p:spTgt spid="3">
                                            <p:txEl>
                                              <p:pRg st="3" end="3"/>
                                            </p:txEl>
                                          </p:spTgt>
                                        </p:tgtEl>
                                      </p:cBhvr>
                                    </p:animEffect>
                                    <p:anim calcmode="lin" valueType="num">
                                      <p:cBhvr>
                                        <p:cTn id="67" dur="1822" tmFilter="0,0; 0.14,0.31; 0.43,0.73; 0.71,0.91; 1.0,1.0">
                                          <p:stCondLst>
                                            <p:cond delay="0"/>
                                          </p:stCondLst>
                                        </p:cTn>
                                        <p:tgtEl>
                                          <p:spTgt spid="3">
                                            <p:txEl>
                                              <p:pRg st="3" end="3"/>
                                            </p:txEl>
                                          </p:spTgt>
                                        </p:tgtEl>
                                        <p:attrNameLst>
                                          <p:attrName>ppt_x</p:attrName>
                                        </p:attrNameLst>
                                      </p:cBhvr>
                                      <p:tavLst>
                                        <p:tav tm="0">
                                          <p:val>
                                            <p:strVal val="ppt_x"/>
                                          </p:val>
                                        </p:tav>
                                        <p:tav tm="100000">
                                          <p:val>
                                            <p:strVal val="#ppt_x+0.25"/>
                                          </p:val>
                                        </p:tav>
                                      </p:tavLst>
                                    </p:anim>
                                    <p:anim calcmode="lin" valueType="num">
                                      <p:cBhvr>
                                        <p:cTn id="68" dur="178">
                                          <p:stCondLst>
                                            <p:cond delay="1822"/>
                                          </p:stCondLst>
                                        </p:cTn>
                                        <p:tgtEl>
                                          <p:spTgt spid="3">
                                            <p:txEl>
                                              <p:pRg st="3" end="3"/>
                                            </p:txEl>
                                          </p:spTgt>
                                        </p:tgtEl>
                                        <p:attrNameLst>
                                          <p:attrName>ppt_x</p:attrName>
                                        </p:attrNameLst>
                                      </p:cBhvr>
                                      <p:tavLst>
                                        <p:tav tm="0">
                                          <p:val>
                                            <p:strVal val="ppt_x"/>
                                          </p:val>
                                        </p:tav>
                                        <p:tav tm="100000">
                                          <p:val>
                                            <p:strVal val="ppt_x"/>
                                          </p:val>
                                        </p:tav>
                                      </p:tavLst>
                                    </p:anim>
                                    <p:anim calcmode="lin" valueType="num">
                                      <p:cBhvr>
                                        <p:cTn id="69" dur="664" tmFilter="0.0,0.0;0.25,0.07;0.50,0.2;0.75,0.467;1.0,1.0">
                                          <p:stCondLst>
                                            <p:cond delay="0"/>
                                          </p:stCondLst>
                                        </p:cTn>
                                        <p:tgtEl>
                                          <p:spTgt spid="3">
                                            <p:txEl>
                                              <p:pRg st="3" end="3"/>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70" dur="664" tmFilter="0, 0; 0.125,0.2665; 0.25,0.4; 0.375,0.465; 0.5,0.5;  0.625,0.535; 0.75,0.6; 0.875,0.7335; 1,1">
                                          <p:stCondLst>
                                            <p:cond delay="664"/>
                                          </p:stCondLst>
                                        </p:cTn>
                                        <p:tgtEl>
                                          <p:spTgt spid="3">
                                            <p:txEl>
                                              <p:pRg st="3" end="3"/>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71" dur="332" tmFilter="0, 0; 0.125,0.2665; 0.25,0.4; 0.375,0.465; 0.5,0.5;  0.625,0.535; 0.75,0.6; 0.875,0.7335; 1,1">
                                          <p:stCondLst>
                                            <p:cond delay="1324"/>
                                          </p:stCondLst>
                                        </p:cTn>
                                        <p:tgtEl>
                                          <p:spTgt spid="3">
                                            <p:txEl>
                                              <p:pRg st="3" end="3"/>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72" dur="164" tmFilter="0, 0; 0.125,0.2665; 0.25,0.4; 0.375,0.465; 0.5,0.5;  0.625,0.535; 0.75,0.6; 0.875,0.7335; 1,1">
                                          <p:stCondLst>
                                            <p:cond delay="1656"/>
                                          </p:stCondLst>
                                        </p:cTn>
                                        <p:tgtEl>
                                          <p:spTgt spid="3">
                                            <p:txEl>
                                              <p:pRg st="3" end="3"/>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73" dur="180" accel="50000">
                                          <p:stCondLst>
                                            <p:cond delay="1820"/>
                                          </p:stCondLst>
                                        </p:cTn>
                                        <p:tgtEl>
                                          <p:spTgt spid="3">
                                            <p:txEl>
                                              <p:pRg st="3" end="3"/>
                                            </p:txEl>
                                          </p:spTgt>
                                        </p:tgtEl>
                                        <p:attrNameLst>
                                          <p:attrName>ppt_y</p:attrName>
                                        </p:attrNameLst>
                                      </p:cBhvr>
                                      <p:tavLst>
                                        <p:tav tm="0">
                                          <p:val>
                                            <p:strVal val="ppt_y"/>
                                          </p:val>
                                        </p:tav>
                                        <p:tav tm="100000">
                                          <p:val>
                                            <p:strVal val="ppt_y+ppt_h"/>
                                          </p:val>
                                        </p:tav>
                                      </p:tavLst>
                                    </p:anim>
                                    <p:animScale>
                                      <p:cBhvr>
                                        <p:cTn id="74" dur="26">
                                          <p:stCondLst>
                                            <p:cond delay="620"/>
                                          </p:stCondLst>
                                        </p:cTn>
                                        <p:tgtEl>
                                          <p:spTgt spid="3">
                                            <p:txEl>
                                              <p:pRg st="3" end="3"/>
                                            </p:txEl>
                                          </p:spTgt>
                                        </p:tgtEl>
                                      </p:cBhvr>
                                      <p:to x="100000" y="60000"/>
                                    </p:animScale>
                                    <p:animScale>
                                      <p:cBhvr>
                                        <p:cTn id="75" dur="166" decel="50000">
                                          <p:stCondLst>
                                            <p:cond delay="646"/>
                                          </p:stCondLst>
                                        </p:cTn>
                                        <p:tgtEl>
                                          <p:spTgt spid="3">
                                            <p:txEl>
                                              <p:pRg st="3" end="3"/>
                                            </p:txEl>
                                          </p:spTgt>
                                        </p:tgtEl>
                                      </p:cBhvr>
                                      <p:to x="100000" y="100000"/>
                                    </p:animScale>
                                    <p:animScale>
                                      <p:cBhvr>
                                        <p:cTn id="76" dur="26">
                                          <p:stCondLst>
                                            <p:cond delay="1312"/>
                                          </p:stCondLst>
                                        </p:cTn>
                                        <p:tgtEl>
                                          <p:spTgt spid="3">
                                            <p:txEl>
                                              <p:pRg st="3" end="3"/>
                                            </p:txEl>
                                          </p:spTgt>
                                        </p:tgtEl>
                                      </p:cBhvr>
                                      <p:to x="100000" y="80000"/>
                                    </p:animScale>
                                    <p:animScale>
                                      <p:cBhvr>
                                        <p:cTn id="77" dur="166" decel="50000">
                                          <p:stCondLst>
                                            <p:cond delay="1338"/>
                                          </p:stCondLst>
                                        </p:cTn>
                                        <p:tgtEl>
                                          <p:spTgt spid="3">
                                            <p:txEl>
                                              <p:pRg st="3" end="3"/>
                                            </p:txEl>
                                          </p:spTgt>
                                        </p:tgtEl>
                                      </p:cBhvr>
                                      <p:to x="100000" y="100000"/>
                                    </p:animScale>
                                    <p:animScale>
                                      <p:cBhvr>
                                        <p:cTn id="78" dur="26">
                                          <p:stCondLst>
                                            <p:cond delay="1642"/>
                                          </p:stCondLst>
                                        </p:cTn>
                                        <p:tgtEl>
                                          <p:spTgt spid="3">
                                            <p:txEl>
                                              <p:pRg st="3" end="3"/>
                                            </p:txEl>
                                          </p:spTgt>
                                        </p:tgtEl>
                                      </p:cBhvr>
                                      <p:to x="100000" y="90000"/>
                                    </p:animScale>
                                    <p:animScale>
                                      <p:cBhvr>
                                        <p:cTn id="79" dur="166" decel="50000">
                                          <p:stCondLst>
                                            <p:cond delay="1668"/>
                                          </p:stCondLst>
                                        </p:cTn>
                                        <p:tgtEl>
                                          <p:spTgt spid="3">
                                            <p:txEl>
                                              <p:pRg st="3" end="3"/>
                                            </p:txEl>
                                          </p:spTgt>
                                        </p:tgtEl>
                                      </p:cBhvr>
                                      <p:to x="100000" y="100000"/>
                                    </p:animScale>
                                    <p:animScale>
                                      <p:cBhvr>
                                        <p:cTn id="80" dur="26">
                                          <p:stCondLst>
                                            <p:cond delay="1808"/>
                                          </p:stCondLst>
                                        </p:cTn>
                                        <p:tgtEl>
                                          <p:spTgt spid="3">
                                            <p:txEl>
                                              <p:pRg st="3" end="3"/>
                                            </p:txEl>
                                          </p:spTgt>
                                        </p:tgtEl>
                                      </p:cBhvr>
                                      <p:to x="100000" y="95000"/>
                                    </p:animScale>
                                    <p:animScale>
                                      <p:cBhvr>
                                        <p:cTn id="81" dur="166" decel="50000">
                                          <p:stCondLst>
                                            <p:cond delay="1834"/>
                                          </p:stCondLst>
                                        </p:cTn>
                                        <p:tgtEl>
                                          <p:spTgt spid="3">
                                            <p:txEl>
                                              <p:pRg st="3" end="3"/>
                                            </p:txEl>
                                          </p:spTgt>
                                        </p:tgtEl>
                                      </p:cBhvr>
                                      <p:to x="100000" y="100000"/>
                                    </p:animScale>
                                    <p:set>
                                      <p:cBhvr>
                                        <p:cTn id="82" dur="1" fill="hold">
                                          <p:stCondLst>
                                            <p:cond delay="1999"/>
                                          </p:stCondLst>
                                        </p:cTn>
                                        <p:tgtEl>
                                          <p:spTgt spid="3">
                                            <p:txEl>
                                              <p:pRg st="3" end="3"/>
                                            </p:txEl>
                                          </p:spTgt>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26" presetClass="exit" presetSubtype="0" fill="hold" grpId="0" nodeType="clickEffect">
                                  <p:stCondLst>
                                    <p:cond delay="0"/>
                                  </p:stCondLst>
                                  <p:childTnLst>
                                    <p:animEffect transition="out" filter="wipe(down)">
                                      <p:cBhvr>
                                        <p:cTn id="86" dur="180" accel="50000">
                                          <p:stCondLst>
                                            <p:cond delay="1820"/>
                                          </p:stCondLst>
                                        </p:cTn>
                                        <p:tgtEl>
                                          <p:spTgt spid="3">
                                            <p:txEl>
                                              <p:pRg st="4" end="4"/>
                                            </p:txEl>
                                          </p:spTgt>
                                        </p:tgtEl>
                                      </p:cBhvr>
                                    </p:animEffect>
                                    <p:anim calcmode="lin" valueType="num">
                                      <p:cBhvr>
                                        <p:cTn id="87" dur="1822" tmFilter="0,0; 0.14,0.31; 0.43,0.73; 0.71,0.91; 1.0,1.0">
                                          <p:stCondLst>
                                            <p:cond delay="0"/>
                                          </p:stCondLst>
                                        </p:cTn>
                                        <p:tgtEl>
                                          <p:spTgt spid="3">
                                            <p:txEl>
                                              <p:pRg st="4" end="4"/>
                                            </p:txEl>
                                          </p:spTgt>
                                        </p:tgtEl>
                                        <p:attrNameLst>
                                          <p:attrName>ppt_x</p:attrName>
                                        </p:attrNameLst>
                                      </p:cBhvr>
                                      <p:tavLst>
                                        <p:tav tm="0">
                                          <p:val>
                                            <p:strVal val="ppt_x"/>
                                          </p:val>
                                        </p:tav>
                                        <p:tav tm="100000">
                                          <p:val>
                                            <p:strVal val="#ppt_x+0.25"/>
                                          </p:val>
                                        </p:tav>
                                      </p:tavLst>
                                    </p:anim>
                                    <p:anim calcmode="lin" valueType="num">
                                      <p:cBhvr>
                                        <p:cTn id="88" dur="178">
                                          <p:stCondLst>
                                            <p:cond delay="1822"/>
                                          </p:stCondLst>
                                        </p:cTn>
                                        <p:tgtEl>
                                          <p:spTgt spid="3">
                                            <p:txEl>
                                              <p:pRg st="4" end="4"/>
                                            </p:txEl>
                                          </p:spTgt>
                                        </p:tgtEl>
                                        <p:attrNameLst>
                                          <p:attrName>ppt_x</p:attrName>
                                        </p:attrNameLst>
                                      </p:cBhvr>
                                      <p:tavLst>
                                        <p:tav tm="0">
                                          <p:val>
                                            <p:strVal val="ppt_x"/>
                                          </p:val>
                                        </p:tav>
                                        <p:tav tm="100000">
                                          <p:val>
                                            <p:strVal val="ppt_x"/>
                                          </p:val>
                                        </p:tav>
                                      </p:tavLst>
                                    </p:anim>
                                    <p:anim calcmode="lin" valueType="num">
                                      <p:cBhvr>
                                        <p:cTn id="89" dur="664" tmFilter="0.0,0.0;0.25,0.07;0.50,0.2;0.75,0.467;1.0,1.0">
                                          <p:stCondLst>
                                            <p:cond delay="0"/>
                                          </p:stCondLst>
                                        </p:cTn>
                                        <p:tgtEl>
                                          <p:spTgt spid="3">
                                            <p:txEl>
                                              <p:pRg st="4" end="4"/>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90" dur="664" tmFilter="0, 0; 0.125,0.2665; 0.25,0.4; 0.375,0.465; 0.5,0.5;  0.625,0.535; 0.75,0.6; 0.875,0.7335; 1,1">
                                          <p:stCondLst>
                                            <p:cond delay="664"/>
                                          </p:stCondLst>
                                        </p:cTn>
                                        <p:tgtEl>
                                          <p:spTgt spid="3">
                                            <p:txEl>
                                              <p:pRg st="4" end="4"/>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91" dur="332" tmFilter="0, 0; 0.125,0.2665; 0.25,0.4; 0.375,0.465; 0.5,0.5;  0.625,0.535; 0.75,0.6; 0.875,0.7335; 1,1">
                                          <p:stCondLst>
                                            <p:cond delay="1324"/>
                                          </p:stCondLst>
                                        </p:cTn>
                                        <p:tgtEl>
                                          <p:spTgt spid="3">
                                            <p:txEl>
                                              <p:pRg st="4" end="4"/>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92" dur="164" tmFilter="0, 0; 0.125,0.2665; 0.25,0.4; 0.375,0.465; 0.5,0.5;  0.625,0.535; 0.75,0.6; 0.875,0.7335; 1,1">
                                          <p:stCondLst>
                                            <p:cond delay="1656"/>
                                          </p:stCondLst>
                                        </p:cTn>
                                        <p:tgtEl>
                                          <p:spTgt spid="3">
                                            <p:txEl>
                                              <p:pRg st="4" end="4"/>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93" dur="180" accel="50000">
                                          <p:stCondLst>
                                            <p:cond delay="1820"/>
                                          </p:stCondLst>
                                        </p:cTn>
                                        <p:tgtEl>
                                          <p:spTgt spid="3">
                                            <p:txEl>
                                              <p:pRg st="4" end="4"/>
                                            </p:txEl>
                                          </p:spTgt>
                                        </p:tgtEl>
                                        <p:attrNameLst>
                                          <p:attrName>ppt_y</p:attrName>
                                        </p:attrNameLst>
                                      </p:cBhvr>
                                      <p:tavLst>
                                        <p:tav tm="0">
                                          <p:val>
                                            <p:strVal val="ppt_y"/>
                                          </p:val>
                                        </p:tav>
                                        <p:tav tm="100000">
                                          <p:val>
                                            <p:strVal val="ppt_y+ppt_h"/>
                                          </p:val>
                                        </p:tav>
                                      </p:tavLst>
                                    </p:anim>
                                    <p:animScale>
                                      <p:cBhvr>
                                        <p:cTn id="94" dur="26">
                                          <p:stCondLst>
                                            <p:cond delay="620"/>
                                          </p:stCondLst>
                                        </p:cTn>
                                        <p:tgtEl>
                                          <p:spTgt spid="3">
                                            <p:txEl>
                                              <p:pRg st="4" end="4"/>
                                            </p:txEl>
                                          </p:spTgt>
                                        </p:tgtEl>
                                      </p:cBhvr>
                                      <p:to x="100000" y="60000"/>
                                    </p:animScale>
                                    <p:animScale>
                                      <p:cBhvr>
                                        <p:cTn id="95" dur="166" decel="50000">
                                          <p:stCondLst>
                                            <p:cond delay="646"/>
                                          </p:stCondLst>
                                        </p:cTn>
                                        <p:tgtEl>
                                          <p:spTgt spid="3">
                                            <p:txEl>
                                              <p:pRg st="4" end="4"/>
                                            </p:txEl>
                                          </p:spTgt>
                                        </p:tgtEl>
                                      </p:cBhvr>
                                      <p:to x="100000" y="100000"/>
                                    </p:animScale>
                                    <p:animScale>
                                      <p:cBhvr>
                                        <p:cTn id="96" dur="26">
                                          <p:stCondLst>
                                            <p:cond delay="1312"/>
                                          </p:stCondLst>
                                        </p:cTn>
                                        <p:tgtEl>
                                          <p:spTgt spid="3">
                                            <p:txEl>
                                              <p:pRg st="4" end="4"/>
                                            </p:txEl>
                                          </p:spTgt>
                                        </p:tgtEl>
                                      </p:cBhvr>
                                      <p:to x="100000" y="80000"/>
                                    </p:animScale>
                                    <p:animScale>
                                      <p:cBhvr>
                                        <p:cTn id="97" dur="166" decel="50000">
                                          <p:stCondLst>
                                            <p:cond delay="1338"/>
                                          </p:stCondLst>
                                        </p:cTn>
                                        <p:tgtEl>
                                          <p:spTgt spid="3">
                                            <p:txEl>
                                              <p:pRg st="4" end="4"/>
                                            </p:txEl>
                                          </p:spTgt>
                                        </p:tgtEl>
                                      </p:cBhvr>
                                      <p:to x="100000" y="100000"/>
                                    </p:animScale>
                                    <p:animScale>
                                      <p:cBhvr>
                                        <p:cTn id="98" dur="26">
                                          <p:stCondLst>
                                            <p:cond delay="1642"/>
                                          </p:stCondLst>
                                        </p:cTn>
                                        <p:tgtEl>
                                          <p:spTgt spid="3">
                                            <p:txEl>
                                              <p:pRg st="4" end="4"/>
                                            </p:txEl>
                                          </p:spTgt>
                                        </p:tgtEl>
                                      </p:cBhvr>
                                      <p:to x="100000" y="90000"/>
                                    </p:animScale>
                                    <p:animScale>
                                      <p:cBhvr>
                                        <p:cTn id="99" dur="166" decel="50000">
                                          <p:stCondLst>
                                            <p:cond delay="1668"/>
                                          </p:stCondLst>
                                        </p:cTn>
                                        <p:tgtEl>
                                          <p:spTgt spid="3">
                                            <p:txEl>
                                              <p:pRg st="4" end="4"/>
                                            </p:txEl>
                                          </p:spTgt>
                                        </p:tgtEl>
                                      </p:cBhvr>
                                      <p:to x="100000" y="100000"/>
                                    </p:animScale>
                                    <p:animScale>
                                      <p:cBhvr>
                                        <p:cTn id="100" dur="26">
                                          <p:stCondLst>
                                            <p:cond delay="1808"/>
                                          </p:stCondLst>
                                        </p:cTn>
                                        <p:tgtEl>
                                          <p:spTgt spid="3">
                                            <p:txEl>
                                              <p:pRg st="4" end="4"/>
                                            </p:txEl>
                                          </p:spTgt>
                                        </p:tgtEl>
                                      </p:cBhvr>
                                      <p:to x="100000" y="95000"/>
                                    </p:animScale>
                                    <p:animScale>
                                      <p:cBhvr>
                                        <p:cTn id="101" dur="166" decel="50000">
                                          <p:stCondLst>
                                            <p:cond delay="1834"/>
                                          </p:stCondLst>
                                        </p:cTn>
                                        <p:tgtEl>
                                          <p:spTgt spid="3">
                                            <p:txEl>
                                              <p:pRg st="4" end="4"/>
                                            </p:txEl>
                                          </p:spTgt>
                                        </p:tgtEl>
                                      </p:cBhvr>
                                      <p:to x="100000" y="100000"/>
                                    </p:animScale>
                                    <p:set>
                                      <p:cBhvr>
                                        <p:cTn id="102" dur="1" fill="hold">
                                          <p:stCondLst>
                                            <p:cond delay="1999"/>
                                          </p:stCondLst>
                                        </p:cTn>
                                        <p:tgtEl>
                                          <p:spTgt spid="3">
                                            <p:txEl>
                                              <p:pRg st="4" end="4"/>
                                            </p:txEl>
                                          </p:spTgt>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26" presetClass="exit" presetSubtype="0" fill="hold" grpId="0" nodeType="clickEffect">
                                  <p:stCondLst>
                                    <p:cond delay="0"/>
                                  </p:stCondLst>
                                  <p:childTnLst>
                                    <p:animEffect transition="out" filter="wipe(down)">
                                      <p:cBhvr>
                                        <p:cTn id="106" dur="180" accel="50000">
                                          <p:stCondLst>
                                            <p:cond delay="1820"/>
                                          </p:stCondLst>
                                        </p:cTn>
                                        <p:tgtEl>
                                          <p:spTgt spid="3">
                                            <p:txEl>
                                              <p:pRg st="5" end="5"/>
                                            </p:txEl>
                                          </p:spTgt>
                                        </p:tgtEl>
                                      </p:cBhvr>
                                    </p:animEffect>
                                    <p:anim calcmode="lin" valueType="num">
                                      <p:cBhvr>
                                        <p:cTn id="107" dur="1822" tmFilter="0,0; 0.14,0.31; 0.43,0.73; 0.71,0.91; 1.0,1.0">
                                          <p:stCondLst>
                                            <p:cond delay="0"/>
                                          </p:stCondLst>
                                        </p:cTn>
                                        <p:tgtEl>
                                          <p:spTgt spid="3">
                                            <p:txEl>
                                              <p:pRg st="5" end="5"/>
                                            </p:txEl>
                                          </p:spTgt>
                                        </p:tgtEl>
                                        <p:attrNameLst>
                                          <p:attrName>ppt_x</p:attrName>
                                        </p:attrNameLst>
                                      </p:cBhvr>
                                      <p:tavLst>
                                        <p:tav tm="0">
                                          <p:val>
                                            <p:strVal val="ppt_x"/>
                                          </p:val>
                                        </p:tav>
                                        <p:tav tm="100000">
                                          <p:val>
                                            <p:strVal val="#ppt_x+0.25"/>
                                          </p:val>
                                        </p:tav>
                                      </p:tavLst>
                                    </p:anim>
                                    <p:anim calcmode="lin" valueType="num">
                                      <p:cBhvr>
                                        <p:cTn id="108" dur="178">
                                          <p:stCondLst>
                                            <p:cond delay="1822"/>
                                          </p:stCondLst>
                                        </p:cTn>
                                        <p:tgtEl>
                                          <p:spTgt spid="3">
                                            <p:txEl>
                                              <p:pRg st="5" end="5"/>
                                            </p:txEl>
                                          </p:spTgt>
                                        </p:tgtEl>
                                        <p:attrNameLst>
                                          <p:attrName>ppt_x</p:attrName>
                                        </p:attrNameLst>
                                      </p:cBhvr>
                                      <p:tavLst>
                                        <p:tav tm="0">
                                          <p:val>
                                            <p:strVal val="ppt_x"/>
                                          </p:val>
                                        </p:tav>
                                        <p:tav tm="100000">
                                          <p:val>
                                            <p:strVal val="ppt_x"/>
                                          </p:val>
                                        </p:tav>
                                      </p:tavLst>
                                    </p:anim>
                                    <p:anim calcmode="lin" valueType="num">
                                      <p:cBhvr>
                                        <p:cTn id="109" dur="664" tmFilter="0.0,0.0;0.25,0.07;0.50,0.2;0.75,0.467;1.0,1.0">
                                          <p:stCondLst>
                                            <p:cond delay="0"/>
                                          </p:stCondLst>
                                        </p:cTn>
                                        <p:tgtEl>
                                          <p:spTgt spid="3">
                                            <p:txEl>
                                              <p:pRg st="5" end="5"/>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10" dur="664" tmFilter="0, 0; 0.125,0.2665; 0.25,0.4; 0.375,0.465; 0.5,0.5;  0.625,0.535; 0.75,0.6; 0.875,0.7335; 1,1">
                                          <p:stCondLst>
                                            <p:cond delay="664"/>
                                          </p:stCondLst>
                                        </p:cTn>
                                        <p:tgtEl>
                                          <p:spTgt spid="3">
                                            <p:txEl>
                                              <p:pRg st="5" end="5"/>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1" dur="332" tmFilter="0, 0; 0.125,0.2665; 0.25,0.4; 0.375,0.465; 0.5,0.5;  0.625,0.535; 0.75,0.6; 0.875,0.7335; 1,1">
                                          <p:stCondLst>
                                            <p:cond delay="1324"/>
                                          </p:stCondLst>
                                        </p:cTn>
                                        <p:tgtEl>
                                          <p:spTgt spid="3">
                                            <p:txEl>
                                              <p:pRg st="5" end="5"/>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12" dur="164" tmFilter="0, 0; 0.125,0.2665; 0.25,0.4; 0.375,0.465; 0.5,0.5;  0.625,0.535; 0.75,0.6; 0.875,0.7335; 1,1">
                                          <p:stCondLst>
                                            <p:cond delay="1656"/>
                                          </p:stCondLst>
                                        </p:cTn>
                                        <p:tgtEl>
                                          <p:spTgt spid="3">
                                            <p:txEl>
                                              <p:pRg st="5" end="5"/>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13" dur="180" accel="50000">
                                          <p:stCondLst>
                                            <p:cond delay="1820"/>
                                          </p:stCondLst>
                                        </p:cTn>
                                        <p:tgtEl>
                                          <p:spTgt spid="3">
                                            <p:txEl>
                                              <p:pRg st="5" end="5"/>
                                            </p:txEl>
                                          </p:spTgt>
                                        </p:tgtEl>
                                        <p:attrNameLst>
                                          <p:attrName>ppt_y</p:attrName>
                                        </p:attrNameLst>
                                      </p:cBhvr>
                                      <p:tavLst>
                                        <p:tav tm="0">
                                          <p:val>
                                            <p:strVal val="ppt_y"/>
                                          </p:val>
                                        </p:tav>
                                        <p:tav tm="100000">
                                          <p:val>
                                            <p:strVal val="ppt_y+ppt_h"/>
                                          </p:val>
                                        </p:tav>
                                      </p:tavLst>
                                    </p:anim>
                                    <p:animScale>
                                      <p:cBhvr>
                                        <p:cTn id="114" dur="26">
                                          <p:stCondLst>
                                            <p:cond delay="620"/>
                                          </p:stCondLst>
                                        </p:cTn>
                                        <p:tgtEl>
                                          <p:spTgt spid="3">
                                            <p:txEl>
                                              <p:pRg st="5" end="5"/>
                                            </p:txEl>
                                          </p:spTgt>
                                        </p:tgtEl>
                                      </p:cBhvr>
                                      <p:to x="100000" y="60000"/>
                                    </p:animScale>
                                    <p:animScale>
                                      <p:cBhvr>
                                        <p:cTn id="115" dur="166" decel="50000">
                                          <p:stCondLst>
                                            <p:cond delay="646"/>
                                          </p:stCondLst>
                                        </p:cTn>
                                        <p:tgtEl>
                                          <p:spTgt spid="3">
                                            <p:txEl>
                                              <p:pRg st="5" end="5"/>
                                            </p:txEl>
                                          </p:spTgt>
                                        </p:tgtEl>
                                      </p:cBhvr>
                                      <p:to x="100000" y="100000"/>
                                    </p:animScale>
                                    <p:animScale>
                                      <p:cBhvr>
                                        <p:cTn id="116" dur="26">
                                          <p:stCondLst>
                                            <p:cond delay="1312"/>
                                          </p:stCondLst>
                                        </p:cTn>
                                        <p:tgtEl>
                                          <p:spTgt spid="3">
                                            <p:txEl>
                                              <p:pRg st="5" end="5"/>
                                            </p:txEl>
                                          </p:spTgt>
                                        </p:tgtEl>
                                      </p:cBhvr>
                                      <p:to x="100000" y="80000"/>
                                    </p:animScale>
                                    <p:animScale>
                                      <p:cBhvr>
                                        <p:cTn id="117" dur="166" decel="50000">
                                          <p:stCondLst>
                                            <p:cond delay="1338"/>
                                          </p:stCondLst>
                                        </p:cTn>
                                        <p:tgtEl>
                                          <p:spTgt spid="3">
                                            <p:txEl>
                                              <p:pRg st="5" end="5"/>
                                            </p:txEl>
                                          </p:spTgt>
                                        </p:tgtEl>
                                      </p:cBhvr>
                                      <p:to x="100000" y="100000"/>
                                    </p:animScale>
                                    <p:animScale>
                                      <p:cBhvr>
                                        <p:cTn id="118" dur="26">
                                          <p:stCondLst>
                                            <p:cond delay="1642"/>
                                          </p:stCondLst>
                                        </p:cTn>
                                        <p:tgtEl>
                                          <p:spTgt spid="3">
                                            <p:txEl>
                                              <p:pRg st="5" end="5"/>
                                            </p:txEl>
                                          </p:spTgt>
                                        </p:tgtEl>
                                      </p:cBhvr>
                                      <p:to x="100000" y="90000"/>
                                    </p:animScale>
                                    <p:animScale>
                                      <p:cBhvr>
                                        <p:cTn id="119" dur="166" decel="50000">
                                          <p:stCondLst>
                                            <p:cond delay="1668"/>
                                          </p:stCondLst>
                                        </p:cTn>
                                        <p:tgtEl>
                                          <p:spTgt spid="3">
                                            <p:txEl>
                                              <p:pRg st="5" end="5"/>
                                            </p:txEl>
                                          </p:spTgt>
                                        </p:tgtEl>
                                      </p:cBhvr>
                                      <p:to x="100000" y="100000"/>
                                    </p:animScale>
                                    <p:animScale>
                                      <p:cBhvr>
                                        <p:cTn id="120" dur="26">
                                          <p:stCondLst>
                                            <p:cond delay="1808"/>
                                          </p:stCondLst>
                                        </p:cTn>
                                        <p:tgtEl>
                                          <p:spTgt spid="3">
                                            <p:txEl>
                                              <p:pRg st="5" end="5"/>
                                            </p:txEl>
                                          </p:spTgt>
                                        </p:tgtEl>
                                      </p:cBhvr>
                                      <p:to x="100000" y="95000"/>
                                    </p:animScale>
                                    <p:animScale>
                                      <p:cBhvr>
                                        <p:cTn id="121" dur="166" decel="50000">
                                          <p:stCondLst>
                                            <p:cond delay="1834"/>
                                          </p:stCondLst>
                                        </p:cTn>
                                        <p:tgtEl>
                                          <p:spTgt spid="3">
                                            <p:txEl>
                                              <p:pRg st="5" end="5"/>
                                            </p:txEl>
                                          </p:spTgt>
                                        </p:tgtEl>
                                      </p:cBhvr>
                                      <p:to x="100000" y="100000"/>
                                    </p:animScale>
                                    <p:set>
                                      <p:cBhvr>
                                        <p:cTn id="122" dur="1" fill="hold">
                                          <p:stCondLst>
                                            <p:cond delay="1999"/>
                                          </p:stCondLst>
                                        </p:cTn>
                                        <p:tgtEl>
                                          <p:spTgt spid="3">
                                            <p:txEl>
                                              <p:pRg st="5" end="5"/>
                                            </p:txEl>
                                          </p:spTgt>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26" presetClass="exit" presetSubtype="0" fill="hold" grpId="0" nodeType="clickEffect">
                                  <p:stCondLst>
                                    <p:cond delay="0"/>
                                  </p:stCondLst>
                                  <p:childTnLst>
                                    <p:animEffect transition="out" filter="wipe(down)">
                                      <p:cBhvr>
                                        <p:cTn id="126" dur="180" accel="50000">
                                          <p:stCondLst>
                                            <p:cond delay="1820"/>
                                          </p:stCondLst>
                                        </p:cTn>
                                        <p:tgtEl>
                                          <p:spTgt spid="3">
                                            <p:txEl>
                                              <p:pRg st="6" end="6"/>
                                            </p:txEl>
                                          </p:spTgt>
                                        </p:tgtEl>
                                      </p:cBhvr>
                                    </p:animEffect>
                                    <p:anim calcmode="lin" valueType="num">
                                      <p:cBhvr>
                                        <p:cTn id="127" dur="1822" tmFilter="0,0; 0.14,0.31; 0.43,0.73; 0.71,0.91; 1.0,1.0">
                                          <p:stCondLst>
                                            <p:cond delay="0"/>
                                          </p:stCondLst>
                                        </p:cTn>
                                        <p:tgtEl>
                                          <p:spTgt spid="3">
                                            <p:txEl>
                                              <p:pRg st="6" end="6"/>
                                            </p:txEl>
                                          </p:spTgt>
                                        </p:tgtEl>
                                        <p:attrNameLst>
                                          <p:attrName>ppt_x</p:attrName>
                                        </p:attrNameLst>
                                      </p:cBhvr>
                                      <p:tavLst>
                                        <p:tav tm="0">
                                          <p:val>
                                            <p:strVal val="ppt_x"/>
                                          </p:val>
                                        </p:tav>
                                        <p:tav tm="100000">
                                          <p:val>
                                            <p:strVal val="#ppt_x+0.25"/>
                                          </p:val>
                                        </p:tav>
                                      </p:tavLst>
                                    </p:anim>
                                    <p:anim calcmode="lin" valueType="num">
                                      <p:cBhvr>
                                        <p:cTn id="128" dur="178">
                                          <p:stCondLst>
                                            <p:cond delay="1822"/>
                                          </p:stCondLst>
                                        </p:cTn>
                                        <p:tgtEl>
                                          <p:spTgt spid="3">
                                            <p:txEl>
                                              <p:pRg st="6" end="6"/>
                                            </p:txEl>
                                          </p:spTgt>
                                        </p:tgtEl>
                                        <p:attrNameLst>
                                          <p:attrName>ppt_x</p:attrName>
                                        </p:attrNameLst>
                                      </p:cBhvr>
                                      <p:tavLst>
                                        <p:tav tm="0">
                                          <p:val>
                                            <p:strVal val="ppt_x"/>
                                          </p:val>
                                        </p:tav>
                                        <p:tav tm="100000">
                                          <p:val>
                                            <p:strVal val="ppt_x"/>
                                          </p:val>
                                        </p:tav>
                                      </p:tavLst>
                                    </p:anim>
                                    <p:anim calcmode="lin" valueType="num">
                                      <p:cBhvr>
                                        <p:cTn id="129" dur="664" tmFilter="0.0,0.0;0.25,0.07;0.50,0.2;0.75,0.467;1.0,1.0">
                                          <p:stCondLst>
                                            <p:cond delay="0"/>
                                          </p:stCondLst>
                                        </p:cTn>
                                        <p:tgtEl>
                                          <p:spTgt spid="3">
                                            <p:txEl>
                                              <p:pRg st="6" end="6"/>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0" dur="664" tmFilter="0, 0; 0.125,0.2665; 0.25,0.4; 0.375,0.465; 0.5,0.5;  0.625,0.535; 0.75,0.6; 0.875,0.7335; 1,1">
                                          <p:stCondLst>
                                            <p:cond delay="664"/>
                                          </p:stCondLst>
                                        </p:cTn>
                                        <p:tgtEl>
                                          <p:spTgt spid="3">
                                            <p:txEl>
                                              <p:pRg st="6" end="6"/>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31" dur="332" tmFilter="0, 0; 0.125,0.2665; 0.25,0.4; 0.375,0.465; 0.5,0.5;  0.625,0.535; 0.75,0.6; 0.875,0.7335; 1,1">
                                          <p:stCondLst>
                                            <p:cond delay="1324"/>
                                          </p:stCondLst>
                                        </p:cTn>
                                        <p:tgtEl>
                                          <p:spTgt spid="3">
                                            <p:txEl>
                                              <p:pRg st="6" end="6"/>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32" dur="164" tmFilter="0, 0; 0.125,0.2665; 0.25,0.4; 0.375,0.465; 0.5,0.5;  0.625,0.535; 0.75,0.6; 0.875,0.7335; 1,1">
                                          <p:stCondLst>
                                            <p:cond delay="1656"/>
                                          </p:stCondLst>
                                        </p:cTn>
                                        <p:tgtEl>
                                          <p:spTgt spid="3">
                                            <p:txEl>
                                              <p:pRg st="6" end="6"/>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3" dur="180" accel="50000">
                                          <p:stCondLst>
                                            <p:cond delay="1820"/>
                                          </p:stCondLst>
                                        </p:cTn>
                                        <p:tgtEl>
                                          <p:spTgt spid="3">
                                            <p:txEl>
                                              <p:pRg st="6" end="6"/>
                                            </p:txEl>
                                          </p:spTgt>
                                        </p:tgtEl>
                                        <p:attrNameLst>
                                          <p:attrName>ppt_y</p:attrName>
                                        </p:attrNameLst>
                                      </p:cBhvr>
                                      <p:tavLst>
                                        <p:tav tm="0">
                                          <p:val>
                                            <p:strVal val="ppt_y"/>
                                          </p:val>
                                        </p:tav>
                                        <p:tav tm="100000">
                                          <p:val>
                                            <p:strVal val="ppt_y+ppt_h"/>
                                          </p:val>
                                        </p:tav>
                                      </p:tavLst>
                                    </p:anim>
                                    <p:animScale>
                                      <p:cBhvr>
                                        <p:cTn id="134" dur="26">
                                          <p:stCondLst>
                                            <p:cond delay="620"/>
                                          </p:stCondLst>
                                        </p:cTn>
                                        <p:tgtEl>
                                          <p:spTgt spid="3">
                                            <p:txEl>
                                              <p:pRg st="6" end="6"/>
                                            </p:txEl>
                                          </p:spTgt>
                                        </p:tgtEl>
                                      </p:cBhvr>
                                      <p:to x="100000" y="60000"/>
                                    </p:animScale>
                                    <p:animScale>
                                      <p:cBhvr>
                                        <p:cTn id="135" dur="166" decel="50000">
                                          <p:stCondLst>
                                            <p:cond delay="646"/>
                                          </p:stCondLst>
                                        </p:cTn>
                                        <p:tgtEl>
                                          <p:spTgt spid="3">
                                            <p:txEl>
                                              <p:pRg st="6" end="6"/>
                                            </p:txEl>
                                          </p:spTgt>
                                        </p:tgtEl>
                                      </p:cBhvr>
                                      <p:to x="100000" y="100000"/>
                                    </p:animScale>
                                    <p:animScale>
                                      <p:cBhvr>
                                        <p:cTn id="136" dur="26">
                                          <p:stCondLst>
                                            <p:cond delay="1312"/>
                                          </p:stCondLst>
                                        </p:cTn>
                                        <p:tgtEl>
                                          <p:spTgt spid="3">
                                            <p:txEl>
                                              <p:pRg st="6" end="6"/>
                                            </p:txEl>
                                          </p:spTgt>
                                        </p:tgtEl>
                                      </p:cBhvr>
                                      <p:to x="100000" y="80000"/>
                                    </p:animScale>
                                    <p:animScale>
                                      <p:cBhvr>
                                        <p:cTn id="137" dur="166" decel="50000">
                                          <p:stCondLst>
                                            <p:cond delay="1338"/>
                                          </p:stCondLst>
                                        </p:cTn>
                                        <p:tgtEl>
                                          <p:spTgt spid="3">
                                            <p:txEl>
                                              <p:pRg st="6" end="6"/>
                                            </p:txEl>
                                          </p:spTgt>
                                        </p:tgtEl>
                                      </p:cBhvr>
                                      <p:to x="100000" y="100000"/>
                                    </p:animScale>
                                    <p:animScale>
                                      <p:cBhvr>
                                        <p:cTn id="138" dur="26">
                                          <p:stCondLst>
                                            <p:cond delay="1642"/>
                                          </p:stCondLst>
                                        </p:cTn>
                                        <p:tgtEl>
                                          <p:spTgt spid="3">
                                            <p:txEl>
                                              <p:pRg st="6" end="6"/>
                                            </p:txEl>
                                          </p:spTgt>
                                        </p:tgtEl>
                                      </p:cBhvr>
                                      <p:to x="100000" y="90000"/>
                                    </p:animScale>
                                    <p:animScale>
                                      <p:cBhvr>
                                        <p:cTn id="139" dur="166" decel="50000">
                                          <p:stCondLst>
                                            <p:cond delay="1668"/>
                                          </p:stCondLst>
                                        </p:cTn>
                                        <p:tgtEl>
                                          <p:spTgt spid="3">
                                            <p:txEl>
                                              <p:pRg st="6" end="6"/>
                                            </p:txEl>
                                          </p:spTgt>
                                        </p:tgtEl>
                                      </p:cBhvr>
                                      <p:to x="100000" y="100000"/>
                                    </p:animScale>
                                    <p:animScale>
                                      <p:cBhvr>
                                        <p:cTn id="140" dur="26">
                                          <p:stCondLst>
                                            <p:cond delay="1808"/>
                                          </p:stCondLst>
                                        </p:cTn>
                                        <p:tgtEl>
                                          <p:spTgt spid="3">
                                            <p:txEl>
                                              <p:pRg st="6" end="6"/>
                                            </p:txEl>
                                          </p:spTgt>
                                        </p:tgtEl>
                                      </p:cBhvr>
                                      <p:to x="100000" y="95000"/>
                                    </p:animScale>
                                    <p:animScale>
                                      <p:cBhvr>
                                        <p:cTn id="141" dur="166" decel="50000">
                                          <p:stCondLst>
                                            <p:cond delay="1834"/>
                                          </p:stCondLst>
                                        </p:cTn>
                                        <p:tgtEl>
                                          <p:spTgt spid="3">
                                            <p:txEl>
                                              <p:pRg st="6" end="6"/>
                                            </p:txEl>
                                          </p:spTgt>
                                        </p:tgtEl>
                                      </p:cBhvr>
                                      <p:to x="100000" y="100000"/>
                                    </p:animScale>
                                    <p:set>
                                      <p:cBhvr>
                                        <p:cTn id="142" dur="1" fill="hold">
                                          <p:stCondLst>
                                            <p:cond delay="1999"/>
                                          </p:stCondLst>
                                        </p:cTn>
                                        <p:tgtEl>
                                          <p:spTgt spid="3">
                                            <p:txEl>
                                              <p:pRg st="6" end="6"/>
                                            </p:txEl>
                                          </p:spTgt>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1" nodeType="clickEffect">
                                  <p:stCondLst>
                                    <p:cond delay="0"/>
                                  </p:stCondLst>
                                  <p:childTnLst>
                                    <p:set>
                                      <p:cBhvr>
                                        <p:cTn id="146" dur="1" fill="hold">
                                          <p:stCondLst>
                                            <p:cond delay="0"/>
                                          </p:stCondLst>
                                        </p:cTn>
                                        <p:tgtEl>
                                          <p:spTgt spid="3">
                                            <p:txEl>
                                              <p:pRg st="0" end="0"/>
                                            </p:txEl>
                                          </p:spTgt>
                                        </p:tgtEl>
                                        <p:attrNameLst>
                                          <p:attrName>style.visibility</p:attrName>
                                        </p:attrNameLst>
                                      </p:cBhvr>
                                      <p:to>
                                        <p:strVal val="visible"/>
                                      </p:to>
                                    </p:set>
                                    <p:animEffect transition="in" filter="fade">
                                      <p:cBhvr>
                                        <p:cTn id="147" dur="500"/>
                                        <p:tgtEl>
                                          <p:spTgt spid="3">
                                            <p:txEl>
                                              <p:pRg st="0" end="0"/>
                                            </p:txEl>
                                          </p:spTgt>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1" nodeType="clickEffect">
                                  <p:stCondLst>
                                    <p:cond delay="0"/>
                                  </p:stCondLst>
                                  <p:childTnLst>
                                    <p:set>
                                      <p:cBhvr>
                                        <p:cTn id="151" dur="1" fill="hold">
                                          <p:stCondLst>
                                            <p:cond delay="0"/>
                                          </p:stCondLst>
                                        </p:cTn>
                                        <p:tgtEl>
                                          <p:spTgt spid="3">
                                            <p:txEl>
                                              <p:pRg st="1" end="1"/>
                                            </p:txEl>
                                          </p:spTgt>
                                        </p:tgtEl>
                                        <p:attrNameLst>
                                          <p:attrName>style.visibility</p:attrName>
                                        </p:attrNameLst>
                                      </p:cBhvr>
                                      <p:to>
                                        <p:strVal val="visible"/>
                                      </p:to>
                                    </p:set>
                                    <p:animEffect transition="in" filter="fade">
                                      <p:cBhvr>
                                        <p:cTn id="152" dur="500"/>
                                        <p:tgtEl>
                                          <p:spTgt spid="3">
                                            <p:txEl>
                                              <p:pRg st="1" end="1"/>
                                            </p:txEl>
                                          </p:spTgt>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1" nodeType="clickEffect">
                                  <p:stCondLst>
                                    <p:cond delay="0"/>
                                  </p:stCondLst>
                                  <p:childTnLst>
                                    <p:set>
                                      <p:cBhvr>
                                        <p:cTn id="156" dur="1" fill="hold">
                                          <p:stCondLst>
                                            <p:cond delay="0"/>
                                          </p:stCondLst>
                                        </p:cTn>
                                        <p:tgtEl>
                                          <p:spTgt spid="3">
                                            <p:txEl>
                                              <p:pRg st="2" end="2"/>
                                            </p:txEl>
                                          </p:spTgt>
                                        </p:tgtEl>
                                        <p:attrNameLst>
                                          <p:attrName>style.visibility</p:attrName>
                                        </p:attrNameLst>
                                      </p:cBhvr>
                                      <p:to>
                                        <p:strVal val="visible"/>
                                      </p:to>
                                    </p:set>
                                    <p:animEffect transition="in" filter="fade">
                                      <p:cBhvr>
                                        <p:cTn id="157" dur="500"/>
                                        <p:tgtEl>
                                          <p:spTgt spid="3">
                                            <p:txEl>
                                              <p:pRg st="2" end="2"/>
                                            </p:txEl>
                                          </p:spTgt>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grpId="1" nodeType="clickEffect">
                                  <p:stCondLst>
                                    <p:cond delay="0"/>
                                  </p:stCondLst>
                                  <p:childTnLst>
                                    <p:set>
                                      <p:cBhvr>
                                        <p:cTn id="161" dur="1" fill="hold">
                                          <p:stCondLst>
                                            <p:cond delay="0"/>
                                          </p:stCondLst>
                                        </p:cTn>
                                        <p:tgtEl>
                                          <p:spTgt spid="3">
                                            <p:txEl>
                                              <p:pRg st="3" end="3"/>
                                            </p:txEl>
                                          </p:spTgt>
                                        </p:tgtEl>
                                        <p:attrNameLst>
                                          <p:attrName>style.visibility</p:attrName>
                                        </p:attrNameLst>
                                      </p:cBhvr>
                                      <p:to>
                                        <p:strVal val="visible"/>
                                      </p:to>
                                    </p:set>
                                    <p:animEffect transition="in" filter="fade">
                                      <p:cBhvr>
                                        <p:cTn id="162" dur="500"/>
                                        <p:tgtEl>
                                          <p:spTgt spid="3">
                                            <p:txEl>
                                              <p:pRg st="3" end="3"/>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1" nodeType="clickEffect">
                                  <p:stCondLst>
                                    <p:cond delay="0"/>
                                  </p:stCondLst>
                                  <p:childTnLst>
                                    <p:set>
                                      <p:cBhvr>
                                        <p:cTn id="166" dur="1" fill="hold">
                                          <p:stCondLst>
                                            <p:cond delay="0"/>
                                          </p:stCondLst>
                                        </p:cTn>
                                        <p:tgtEl>
                                          <p:spTgt spid="3">
                                            <p:txEl>
                                              <p:pRg st="4" end="4"/>
                                            </p:txEl>
                                          </p:spTgt>
                                        </p:tgtEl>
                                        <p:attrNameLst>
                                          <p:attrName>style.visibility</p:attrName>
                                        </p:attrNameLst>
                                      </p:cBhvr>
                                      <p:to>
                                        <p:strVal val="visible"/>
                                      </p:to>
                                    </p:set>
                                    <p:animEffect transition="in" filter="fade">
                                      <p:cBhvr>
                                        <p:cTn id="167" dur="500"/>
                                        <p:tgtEl>
                                          <p:spTgt spid="3">
                                            <p:txEl>
                                              <p:pRg st="4" end="4"/>
                                            </p:txEl>
                                          </p:spTgt>
                                        </p:tgtEl>
                                      </p:cBhvr>
                                    </p:animEffect>
                                  </p:childTnLst>
                                </p:cTn>
                              </p:par>
                            </p:childTnLst>
                          </p:cTn>
                        </p:par>
                      </p:childTnLst>
                    </p:cTn>
                  </p:par>
                  <p:par>
                    <p:cTn id="168" fill="hold">
                      <p:stCondLst>
                        <p:cond delay="indefinite"/>
                      </p:stCondLst>
                      <p:childTnLst>
                        <p:par>
                          <p:cTn id="169" fill="hold">
                            <p:stCondLst>
                              <p:cond delay="0"/>
                            </p:stCondLst>
                            <p:childTnLst>
                              <p:par>
                                <p:cTn id="170" presetID="10" presetClass="entr" presetSubtype="0" fill="hold" grpId="1" nodeType="clickEffect">
                                  <p:stCondLst>
                                    <p:cond delay="0"/>
                                  </p:stCondLst>
                                  <p:childTnLst>
                                    <p:set>
                                      <p:cBhvr>
                                        <p:cTn id="171" dur="1" fill="hold">
                                          <p:stCondLst>
                                            <p:cond delay="0"/>
                                          </p:stCondLst>
                                        </p:cTn>
                                        <p:tgtEl>
                                          <p:spTgt spid="3">
                                            <p:txEl>
                                              <p:pRg st="5" end="5"/>
                                            </p:txEl>
                                          </p:spTgt>
                                        </p:tgtEl>
                                        <p:attrNameLst>
                                          <p:attrName>style.visibility</p:attrName>
                                        </p:attrNameLst>
                                      </p:cBhvr>
                                      <p:to>
                                        <p:strVal val="visible"/>
                                      </p:to>
                                    </p:set>
                                    <p:animEffect transition="in" filter="fade">
                                      <p:cBhvr>
                                        <p:cTn id="172" dur="500"/>
                                        <p:tgtEl>
                                          <p:spTgt spid="3">
                                            <p:txEl>
                                              <p:pRg st="5" end="5"/>
                                            </p:txEl>
                                          </p:spTgt>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grpId="1" nodeType="clickEffect">
                                  <p:stCondLst>
                                    <p:cond delay="0"/>
                                  </p:stCondLst>
                                  <p:childTnLst>
                                    <p:set>
                                      <p:cBhvr>
                                        <p:cTn id="176" dur="1" fill="hold">
                                          <p:stCondLst>
                                            <p:cond delay="0"/>
                                          </p:stCondLst>
                                        </p:cTn>
                                        <p:tgtEl>
                                          <p:spTgt spid="3">
                                            <p:txEl>
                                              <p:pRg st="6" end="6"/>
                                            </p:txEl>
                                          </p:spTgt>
                                        </p:tgtEl>
                                        <p:attrNameLst>
                                          <p:attrName>style.visibility</p:attrName>
                                        </p:attrNameLst>
                                      </p:cBhvr>
                                      <p:to>
                                        <p:strVal val="visible"/>
                                      </p:to>
                                    </p:set>
                                    <p:animEffect transition="in" filter="fade">
                                      <p:cBhvr>
                                        <p:cTn id="17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404664"/>
            <a:ext cx="5904656" cy="1368152"/>
          </a:xfrm>
        </p:spPr>
        <p:style>
          <a:lnRef idx="1">
            <a:schemeClr val="accent2"/>
          </a:lnRef>
          <a:fillRef idx="2">
            <a:schemeClr val="accent2"/>
          </a:fillRef>
          <a:effectRef idx="1">
            <a:schemeClr val="accent2"/>
          </a:effectRef>
          <a:fontRef idx="minor">
            <a:schemeClr val="dk1"/>
          </a:fontRef>
        </p:style>
        <p:txBody>
          <a:bodyPr>
            <a:noAutofit/>
          </a:bodyPr>
          <a:lstStyle/>
          <a:p>
            <a:r>
              <a:rPr lang="es-CO" sz="3200" b="1" dirty="0">
                <a:solidFill>
                  <a:schemeClr val="tx1"/>
                </a:solidFill>
              </a:rPr>
              <a:t>ADMINISTRATIVA Y FINANCIERA</a:t>
            </a:r>
            <a:br>
              <a:rPr lang="es-CO" sz="3200" b="1" dirty="0">
                <a:solidFill>
                  <a:schemeClr val="tx1"/>
                </a:solidFill>
              </a:rPr>
            </a:br>
            <a:r>
              <a:rPr lang="es-CO" sz="3200" b="1" dirty="0">
                <a:solidFill>
                  <a:schemeClr val="tx1"/>
                </a:solidFill>
              </a:rPr>
              <a:t>GRUPO DE TALENTO HUMANO Y SST</a:t>
            </a:r>
          </a:p>
        </p:txBody>
      </p:sp>
      <p:sp>
        <p:nvSpPr>
          <p:cNvPr id="3" name="2 Marcador de contenido"/>
          <p:cNvSpPr>
            <a:spLocks noGrp="1"/>
          </p:cNvSpPr>
          <p:nvPr>
            <p:ph idx="1"/>
          </p:nvPr>
        </p:nvSpPr>
        <p:spPr>
          <a:xfrm>
            <a:off x="457200" y="1988840"/>
            <a:ext cx="8229600" cy="4137323"/>
          </a:xfrm>
        </p:spPr>
        <p:txBody>
          <a:bodyPr/>
          <a:lstStyle/>
          <a:p>
            <a:pPr marL="0" indent="0">
              <a:buNone/>
            </a:pPr>
            <a:r>
              <a:rPr lang="es-CO" sz="2800" b="1" dirty="0"/>
              <a:t>Este grupo consta de los siguientes  procesos:</a:t>
            </a:r>
          </a:p>
          <a:p>
            <a:pPr>
              <a:buFont typeface="Wingdings" pitchFamily="2" charset="2"/>
              <a:buChar char="v"/>
            </a:pPr>
            <a:r>
              <a:rPr lang="es-CO" sz="2800" b="1" dirty="0"/>
              <a:t>FONDO DE PRESTACIONES SOCIALES</a:t>
            </a:r>
          </a:p>
          <a:p>
            <a:pPr>
              <a:buFont typeface="Wingdings" pitchFamily="2" charset="2"/>
              <a:buChar char="v"/>
            </a:pPr>
            <a:r>
              <a:rPr lang="es-CO" sz="2800" b="1" dirty="0"/>
              <a:t>PLANTA DE PERSONAL</a:t>
            </a:r>
          </a:p>
          <a:p>
            <a:pPr>
              <a:buFont typeface="Wingdings" pitchFamily="2" charset="2"/>
              <a:buChar char="v"/>
            </a:pPr>
            <a:r>
              <a:rPr lang="es-CO" sz="2800" b="1" dirty="0"/>
              <a:t>NÓMINA</a:t>
            </a:r>
          </a:p>
          <a:p>
            <a:pPr>
              <a:buFont typeface="Wingdings" pitchFamily="2" charset="2"/>
              <a:buChar char="v"/>
            </a:pPr>
            <a:r>
              <a:rPr lang="es-CO" sz="2800" b="1" dirty="0"/>
              <a:t>BIENESTAR LABORAL</a:t>
            </a:r>
          </a:p>
          <a:p>
            <a:pPr>
              <a:buFont typeface="Wingdings" pitchFamily="2" charset="2"/>
              <a:buChar char="v"/>
            </a:pPr>
            <a:r>
              <a:rPr lang="es-CO" sz="2800" b="1" dirty="0"/>
              <a:t>HOJA DE VIDA</a:t>
            </a:r>
          </a:p>
          <a:p>
            <a:pPr>
              <a:buFont typeface="Wingdings" pitchFamily="2" charset="2"/>
              <a:buChar char="v"/>
            </a:pPr>
            <a:r>
              <a:rPr lang="es-CO" sz="2800" b="1" dirty="0"/>
              <a:t>SALUD Y SEGURIDAD EN EL TRABAJO</a:t>
            </a:r>
          </a:p>
          <a:p>
            <a:pPr>
              <a:buFont typeface="Wingdings" pitchFamily="2" charset="2"/>
              <a:buChar char="v"/>
            </a:pPr>
            <a:r>
              <a:rPr lang="es-CO" sz="2800" b="1" dirty="0"/>
              <a:t>ESCALAFÓN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404664"/>
            <a:ext cx="5637312" cy="1080120"/>
          </a:xfrm>
        </p:spPr>
        <p:style>
          <a:lnRef idx="1">
            <a:schemeClr val="accent2"/>
          </a:lnRef>
          <a:fillRef idx="2">
            <a:schemeClr val="accent2"/>
          </a:fillRef>
          <a:effectRef idx="1">
            <a:schemeClr val="accent2"/>
          </a:effectRef>
          <a:fontRef idx="minor">
            <a:schemeClr val="dk1"/>
          </a:fontRef>
        </p:style>
        <p:txBody>
          <a:bodyPr>
            <a:noAutofit/>
          </a:bodyPr>
          <a:lstStyle/>
          <a:p>
            <a:r>
              <a:rPr lang="es-CO" b="1" dirty="0">
                <a:solidFill>
                  <a:schemeClr val="tx1"/>
                </a:solidFill>
              </a:rPr>
              <a:t>FONDO DE PRESTACIONES SOCIALES</a:t>
            </a:r>
          </a:p>
        </p:txBody>
      </p:sp>
      <p:sp>
        <p:nvSpPr>
          <p:cNvPr id="3" name="2 Marcador de contenido"/>
          <p:cNvSpPr>
            <a:spLocks noGrp="1"/>
          </p:cNvSpPr>
          <p:nvPr>
            <p:ph idx="1"/>
          </p:nvPr>
        </p:nvSpPr>
        <p:spPr/>
        <p:txBody>
          <a:bodyPr/>
          <a:lstStyle/>
          <a:p>
            <a:pPr lvl="0" algn="just">
              <a:buFont typeface="Wingdings" pitchFamily="2" charset="2"/>
              <a:buChar char="v"/>
            </a:pPr>
            <a:r>
              <a:rPr lang="es-CO" sz="2800" b="1" dirty="0"/>
              <a:t>Establece los medios necesarios para el trámite, liquidación, reconocimiento y notificación de las prestaciones sociales y económicas de los docentes afiliados al Fondo Nacional de Prestaciones del Magisterio.</a:t>
            </a:r>
          </a:p>
          <a:p>
            <a:pPr lvl="0" algn="just">
              <a:buFont typeface="Wingdings" pitchFamily="2" charset="2"/>
              <a:buChar char="v"/>
            </a:pPr>
            <a:r>
              <a:rPr lang="es-CO" sz="2800" b="1" dirty="0"/>
              <a:t>Establece los procedimientos necesarios para gestionar las reclamaciones por los servicios médico asistenciales que presenten los docentes afiliados al Fondo Nacional de Prestaciones del Magisterio.</a:t>
            </a:r>
          </a:p>
          <a:p>
            <a:endParaRPr lang="es-CO"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32" fill="hold" grpId="0" nodeType="clickEffect">
                                  <p:stCondLst>
                                    <p:cond delay="0"/>
                                  </p:stCondLst>
                                  <p:childTnLst>
                                    <p:animEffect transition="out" filter="box(out)">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32" fill="hold" grpId="0" nodeType="clickEffect">
                                  <p:stCondLst>
                                    <p:cond delay="0"/>
                                  </p:stCondLst>
                                  <p:childTnLst>
                                    <p:animEffect transition="out" filter="box(out)">
                                      <p:cBhvr>
                                        <p:cTn id="11" dur="2000"/>
                                        <p:tgtEl>
                                          <p:spTgt spid="3">
                                            <p:txEl>
                                              <p:pRg st="1" end="1"/>
                                            </p:txEl>
                                          </p:spTgt>
                                        </p:tgtEl>
                                      </p:cBhvr>
                                    </p:animEffect>
                                    <p:set>
                                      <p:cBhvr>
                                        <p:cTn id="12"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85728"/>
            <a:ext cx="5637312" cy="928694"/>
          </a:xfrm>
        </p:spPr>
        <p:style>
          <a:lnRef idx="1">
            <a:schemeClr val="accent2"/>
          </a:lnRef>
          <a:fillRef idx="2">
            <a:schemeClr val="accent2"/>
          </a:fillRef>
          <a:effectRef idx="1">
            <a:schemeClr val="accent2"/>
          </a:effectRef>
          <a:fontRef idx="minor">
            <a:schemeClr val="dk1"/>
          </a:fontRef>
        </p:style>
        <p:txBody>
          <a:bodyPr>
            <a:noAutofit/>
          </a:bodyPr>
          <a:lstStyle/>
          <a:p>
            <a:r>
              <a:rPr lang="es-CO" b="1" dirty="0">
                <a:solidFill>
                  <a:schemeClr val="tx1"/>
                </a:solidFill>
              </a:rPr>
              <a:t>PLANTA DE PERSONAL</a:t>
            </a:r>
          </a:p>
        </p:txBody>
      </p:sp>
      <p:sp>
        <p:nvSpPr>
          <p:cNvPr id="3" name="2 Marcador de contenido"/>
          <p:cNvSpPr>
            <a:spLocks noGrp="1"/>
          </p:cNvSpPr>
          <p:nvPr>
            <p:ph idx="1"/>
          </p:nvPr>
        </p:nvSpPr>
        <p:spPr/>
        <p:txBody>
          <a:bodyPr/>
          <a:lstStyle/>
          <a:p>
            <a:pPr lvl="0" algn="just">
              <a:buFont typeface="Wingdings" pitchFamily="2" charset="2"/>
              <a:buChar char="v"/>
            </a:pPr>
            <a:r>
              <a:rPr lang="es-CO" sz="2800" b="1" dirty="0"/>
              <a:t>Define o modificar la planta de Personal</a:t>
            </a:r>
          </a:p>
          <a:p>
            <a:pPr lvl="0" algn="just">
              <a:buFont typeface="Wingdings" pitchFamily="2" charset="2"/>
              <a:buChar char="v"/>
            </a:pPr>
            <a:r>
              <a:rPr lang="es-CO" sz="2800" b="1" dirty="0"/>
              <a:t>Controla la planta de personal</a:t>
            </a:r>
          </a:p>
          <a:p>
            <a:pPr lvl="0" algn="just">
              <a:buFont typeface="Wingdings" pitchFamily="2" charset="2"/>
              <a:buChar char="v"/>
            </a:pPr>
            <a:r>
              <a:rPr lang="es-CO" sz="2800" b="1" dirty="0"/>
              <a:t>Administra las novedades de planta de personal</a:t>
            </a:r>
          </a:p>
          <a:p>
            <a:pPr lvl="0" algn="just">
              <a:buFont typeface="Wingdings" pitchFamily="2" charset="2"/>
              <a:buChar char="v"/>
            </a:pPr>
            <a:r>
              <a:rPr lang="es-CO" sz="2800" b="1" dirty="0"/>
              <a:t>Le hace seguimiento a los Concursos administrativos y docentes</a:t>
            </a:r>
          </a:p>
          <a:p>
            <a:pPr lvl="0" algn="just">
              <a:buFont typeface="Wingdings" pitchFamily="2" charset="2"/>
              <a:buChar char="v"/>
            </a:pPr>
            <a:r>
              <a:rPr lang="es-CO" sz="2800" b="1" dirty="0"/>
              <a:t>Realiza el respectiva selección de personal</a:t>
            </a:r>
          </a:p>
          <a:p>
            <a:pPr lvl="0" algn="just">
              <a:buFont typeface="Wingdings" pitchFamily="2" charset="2"/>
              <a:buChar char="v"/>
            </a:pPr>
            <a:r>
              <a:rPr lang="es-CO" sz="2800" b="1" dirty="0"/>
              <a:t>Realiza todo lo pertinente a nombramientos de personal</a:t>
            </a:r>
          </a:p>
          <a:p>
            <a:pPr>
              <a:buNone/>
            </a:pPr>
            <a:r>
              <a:rPr lang="es-CO" sz="2800" i="1" dirty="0"/>
              <a:t> </a:t>
            </a:r>
            <a:endParaRPr lang="es-CO" sz="2800" dirty="0"/>
          </a:p>
          <a:p>
            <a:endParaRPr lang="es-CO"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1)">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heel(1)">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heel(1)">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85728"/>
            <a:ext cx="5637312" cy="928694"/>
          </a:xfrm>
        </p:spPr>
        <p:style>
          <a:lnRef idx="1">
            <a:schemeClr val="accent2"/>
          </a:lnRef>
          <a:fillRef idx="2">
            <a:schemeClr val="accent2"/>
          </a:fillRef>
          <a:effectRef idx="1">
            <a:schemeClr val="accent2"/>
          </a:effectRef>
          <a:fontRef idx="minor">
            <a:schemeClr val="dk1"/>
          </a:fontRef>
        </p:style>
        <p:txBody>
          <a:bodyPr>
            <a:noAutofit/>
          </a:bodyPr>
          <a:lstStyle/>
          <a:p>
            <a:r>
              <a:rPr lang="es-CO" b="1" dirty="0">
                <a:solidFill>
                  <a:schemeClr val="tx1"/>
                </a:solidFill>
              </a:rPr>
              <a:t>PLANTA DE PERSONAL</a:t>
            </a:r>
          </a:p>
        </p:txBody>
      </p:sp>
      <p:sp>
        <p:nvSpPr>
          <p:cNvPr id="3" name="2 Marcador de contenido"/>
          <p:cNvSpPr>
            <a:spLocks noGrp="1"/>
          </p:cNvSpPr>
          <p:nvPr>
            <p:ph idx="1"/>
          </p:nvPr>
        </p:nvSpPr>
        <p:spPr/>
        <p:txBody>
          <a:bodyPr/>
          <a:lstStyle/>
          <a:p>
            <a:pPr lvl="0" algn="just">
              <a:buFont typeface="Wingdings" pitchFamily="2" charset="2"/>
              <a:buChar char="v"/>
            </a:pPr>
            <a:r>
              <a:rPr lang="es-CO" sz="2800" b="1" dirty="0"/>
              <a:t>Define o modificar la planta de Personal</a:t>
            </a:r>
          </a:p>
          <a:p>
            <a:pPr lvl="0" algn="just">
              <a:buFont typeface="Wingdings" pitchFamily="2" charset="2"/>
              <a:buChar char="v"/>
            </a:pPr>
            <a:r>
              <a:rPr lang="es-CO" sz="2800" b="1" dirty="0"/>
              <a:t>Controla la planta de personal</a:t>
            </a:r>
          </a:p>
          <a:p>
            <a:pPr lvl="0" algn="just">
              <a:buFont typeface="Wingdings" pitchFamily="2" charset="2"/>
              <a:buChar char="v"/>
            </a:pPr>
            <a:r>
              <a:rPr lang="es-CO" sz="2800" b="1" dirty="0"/>
              <a:t>Administra las novedades de planta de personal</a:t>
            </a:r>
          </a:p>
          <a:p>
            <a:pPr lvl="0" algn="just">
              <a:buFont typeface="Wingdings" pitchFamily="2" charset="2"/>
              <a:buChar char="v"/>
            </a:pPr>
            <a:r>
              <a:rPr lang="es-CO" sz="2800" b="1" dirty="0"/>
              <a:t>Le hace seguimiento a los Concursos administrativos y docentes</a:t>
            </a:r>
          </a:p>
          <a:p>
            <a:pPr lvl="0" algn="just">
              <a:buFont typeface="Wingdings" pitchFamily="2" charset="2"/>
              <a:buChar char="v"/>
            </a:pPr>
            <a:r>
              <a:rPr lang="es-CO" sz="2800" b="1" dirty="0"/>
              <a:t>Realiza el respectiva selección de personal</a:t>
            </a:r>
          </a:p>
          <a:p>
            <a:pPr lvl="0" algn="just">
              <a:buFont typeface="Wingdings" pitchFamily="2" charset="2"/>
              <a:buChar char="v"/>
            </a:pPr>
            <a:r>
              <a:rPr lang="es-CO" sz="2800" b="1" dirty="0"/>
              <a:t>Realiza todo lo pertinente a nombramientos de personal</a:t>
            </a:r>
          </a:p>
          <a:p>
            <a:pPr>
              <a:buNone/>
            </a:pPr>
            <a:r>
              <a:rPr lang="es-CO" sz="2800" i="1" dirty="0"/>
              <a:t> </a:t>
            </a:r>
            <a:endParaRPr lang="es-CO" sz="2800" dirty="0"/>
          </a:p>
          <a:p>
            <a:endParaRPr lang="es-CO"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3">
                                            <p:txEl>
                                              <p:pRg st="1" end="1"/>
                                            </p:txEl>
                                          </p:spTgt>
                                        </p:tgtEl>
                                      </p:cBhvr>
                                    </p:animEffect>
                                    <p:set>
                                      <p:cBhvr>
                                        <p:cTn id="12"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3">
                                            <p:txEl>
                                              <p:pRg st="2" end="2"/>
                                            </p:txEl>
                                          </p:spTgt>
                                        </p:tgtEl>
                                      </p:cBhvr>
                                    </p:animEffect>
                                    <p:set>
                                      <p:cBhvr>
                                        <p:cTn id="17"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3">
                                            <p:txEl>
                                              <p:pRg st="3" end="3"/>
                                            </p:txEl>
                                          </p:spTgt>
                                        </p:tgtEl>
                                      </p:cBhvr>
                                    </p:animEffect>
                                    <p:set>
                                      <p:cBhvr>
                                        <p:cTn id="22"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3">
                                            <p:txEl>
                                              <p:pRg st="4" end="4"/>
                                            </p:txEl>
                                          </p:spTgt>
                                        </p:tgtEl>
                                      </p:cBhvr>
                                    </p:animEffect>
                                    <p:set>
                                      <p:cBhvr>
                                        <p:cTn id="27"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0" nodeType="clickEffect">
                                  <p:stCondLst>
                                    <p:cond delay="0"/>
                                  </p:stCondLst>
                                  <p:childTnLst>
                                    <p:animEffect transition="out" filter="randombar(horizontal)">
                                      <p:cBhvr>
                                        <p:cTn id="31" dur="500"/>
                                        <p:tgtEl>
                                          <p:spTgt spid="3">
                                            <p:txEl>
                                              <p:pRg st="5" end="5"/>
                                            </p:txEl>
                                          </p:spTgt>
                                        </p:tgtEl>
                                      </p:cBhvr>
                                    </p:animEffect>
                                    <p:set>
                                      <p:cBhvr>
                                        <p:cTn id="32" dur="1" fill="hold">
                                          <p:stCondLst>
                                            <p:cond delay="499"/>
                                          </p:stCondLst>
                                        </p:cTn>
                                        <p:tgtEl>
                                          <p:spTgt spid="3">
                                            <p:txEl>
                                              <p:pRg st="5" end="5"/>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4" presetClass="exit" presetSubtype="10" fill="hold" grpId="0" nodeType="clickEffect">
                                  <p:stCondLst>
                                    <p:cond delay="0"/>
                                  </p:stCondLst>
                                  <p:childTnLst>
                                    <p:animEffect transition="out" filter="randombar(horizontal)">
                                      <p:cBhvr>
                                        <p:cTn id="36" dur="500"/>
                                        <p:tgtEl>
                                          <p:spTgt spid="3">
                                            <p:txEl>
                                              <p:pRg st="6" end="6"/>
                                            </p:txEl>
                                          </p:spTgt>
                                        </p:tgtEl>
                                      </p:cBhvr>
                                    </p:animEffect>
                                    <p:set>
                                      <p:cBhvr>
                                        <p:cTn id="37" dur="1" fill="hold">
                                          <p:stCondLst>
                                            <p:cond delay="499"/>
                                          </p:stCondLst>
                                        </p:cTn>
                                        <p:tgtEl>
                                          <p:spTgt spid="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es-CO" sz="3600" b="1" dirty="0">
                <a:solidFill>
                  <a:schemeClr val="tx1"/>
                </a:solidFill>
              </a:rPr>
              <a:t>MISIÓN</a:t>
            </a:r>
          </a:p>
        </p:txBody>
      </p:sp>
      <p:sp>
        <p:nvSpPr>
          <p:cNvPr id="6" name="5 Marcador de contenido"/>
          <p:cNvSpPr>
            <a:spLocks noGrp="1"/>
          </p:cNvSpPr>
          <p:nvPr>
            <p:ph idx="1"/>
          </p:nvPr>
        </p:nvSpPr>
        <p:spPr/>
        <p:txBody>
          <a:bodyPr/>
          <a:lstStyle/>
          <a:p>
            <a:pPr marL="0" indent="0" algn="just">
              <a:buNone/>
            </a:pPr>
            <a:r>
              <a:rPr lang="es-CO" sz="2800" b="1" dirty="0"/>
              <a:t>La Alcaldía de Ibagué como Entidad Pública del Orden Territorial, garantiza las condiciones y los recursos económicos y humanos necesarios para la oportuna prestación de los servicios que promueven el desarrollo social, económico, cultural, ambiental y del territorio, a partir de la implementación de planes y programas que fomenten el adecuado ejercicio de los derechos humanos, la equidad y la justicia, con una administración transparente y efectiva de los recursos públicos.</a:t>
            </a:r>
            <a:r>
              <a:rPr lang="es-CO" b="1" dirty="0"/>
              <a:t> </a:t>
            </a:r>
            <a:endParaRPr lang="es-CO" sz="1800" b="1" dirty="0"/>
          </a:p>
        </p:txBody>
      </p:sp>
    </p:spTree>
    <p:extLst>
      <p:ext uri="{BB962C8B-B14F-4D97-AF65-F5344CB8AC3E}">
        <p14:creationId xmlns:p14="http://schemas.microsoft.com/office/powerpoint/2010/main" val="29263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1"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ircle(in)">
                                      <p:cBhvr>
                                        <p:cTn id="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schemeClr val="tx1"/>
                </a:solidFill>
              </a:rPr>
              <a:t>ESCALAFÓN</a:t>
            </a:r>
          </a:p>
        </p:txBody>
      </p:sp>
      <p:sp>
        <p:nvSpPr>
          <p:cNvPr id="3" name="2 Marcador de contenido"/>
          <p:cNvSpPr>
            <a:spLocks noGrp="1"/>
          </p:cNvSpPr>
          <p:nvPr>
            <p:ph idx="1"/>
          </p:nvPr>
        </p:nvSpPr>
        <p:spPr>
          <a:xfrm>
            <a:off x="457200" y="1600201"/>
            <a:ext cx="8229600" cy="4186254"/>
          </a:xfrm>
        </p:spPr>
        <p:txBody>
          <a:bodyPr/>
          <a:lstStyle/>
          <a:p>
            <a:pPr algn="just">
              <a:buFont typeface="Wingdings" pitchFamily="2" charset="2"/>
              <a:buChar char="v"/>
            </a:pPr>
            <a:r>
              <a:rPr lang="es-CO" sz="2800" b="1" dirty="0"/>
              <a:t>Sistema de clasificación de los docentes y directivos docentes de acuerdo con su formación académica, experiencia, responsabilidad, desempeño y superación de competencias, constituyendo los distintos grados y niveles que pueden ir alcanzando durante su vida laboral y que garantizan la permanencia en la carrera docente con base en la idoneidad demostrada en su labor y permitiendo asignar el correspondiente salario profesional.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schemeClr val="tx1"/>
                </a:solidFill>
              </a:rPr>
              <a:t>ESCALAFÓN</a:t>
            </a:r>
          </a:p>
        </p:txBody>
      </p:sp>
      <p:sp>
        <p:nvSpPr>
          <p:cNvPr id="3" name="2 Marcador de contenido"/>
          <p:cNvSpPr>
            <a:spLocks noGrp="1"/>
          </p:cNvSpPr>
          <p:nvPr>
            <p:ph idx="1"/>
          </p:nvPr>
        </p:nvSpPr>
        <p:spPr>
          <a:xfrm>
            <a:off x="457200" y="1214422"/>
            <a:ext cx="8229600" cy="5214974"/>
          </a:xfrm>
        </p:spPr>
        <p:txBody>
          <a:bodyPr/>
          <a:lstStyle/>
          <a:p>
            <a:pPr>
              <a:buFont typeface="Wingdings" pitchFamily="2" charset="2"/>
              <a:buChar char="v"/>
            </a:pPr>
            <a:r>
              <a:rPr lang="es-CO" sz="2800" b="1" dirty="0"/>
              <a:t>Se rige por los decretos 2277/1979 y 1278/2002</a:t>
            </a:r>
          </a:p>
          <a:p>
            <a:pPr>
              <a:buFont typeface="Wingdings" pitchFamily="2" charset="2"/>
              <a:buChar char="v"/>
            </a:pPr>
            <a:r>
              <a:rPr lang="es-CO" sz="2800" b="1" dirty="0"/>
              <a:t>Decreto 2277/1979 aplican para docentes de instituciones educativas públicas y privadas</a:t>
            </a:r>
          </a:p>
          <a:p>
            <a:pPr>
              <a:buFont typeface="Wingdings" pitchFamily="2" charset="2"/>
              <a:buChar char="v"/>
            </a:pPr>
            <a:r>
              <a:rPr lang="es-CO" sz="2800" b="1" dirty="0"/>
              <a:t>Inscripciones, y ascensos</a:t>
            </a:r>
          </a:p>
          <a:p>
            <a:pPr>
              <a:buFont typeface="Wingdings" pitchFamily="2" charset="2"/>
              <a:buChar char="v"/>
            </a:pPr>
            <a:r>
              <a:rPr lang="es-CO" sz="2800" b="1" dirty="0"/>
              <a:t>Decreto 1278/2002 aplica para docentes que gocen con derechos de carrera a partir del año 2002.</a:t>
            </a:r>
          </a:p>
          <a:p>
            <a:pPr>
              <a:buFont typeface="Wingdings" pitchFamily="2" charset="2"/>
              <a:buChar char="v"/>
            </a:pPr>
            <a:r>
              <a:rPr lang="es-CO" sz="2800" b="1" dirty="0"/>
              <a:t>Inscripciones, actualizaciones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3.61111E-6 -1.85185E-6 L 3.61111E-6 -0.07222 " pathEditMode="relative" rAng="0" ptsTypes="AA">
                                      <p:cBhvr>
                                        <p:cTn id="14" dur="250" accel="50000" decel="50000" autoRev="1" fill="hold">
                                          <p:stCondLst>
                                            <p:cond delay="0"/>
                                          </p:stCondLst>
                                        </p:cTn>
                                        <p:tgtEl>
                                          <p:spTgt spid="3">
                                            <p:txEl>
                                              <p:pRg st="1" end="1"/>
                                            </p:txEl>
                                          </p:spTgt>
                                        </p:tgtEl>
                                        <p:attrNameLst>
                                          <p:attrName>ppt_x</p:attrName>
                                          <p:attrName>ppt_y</p:attrName>
                                        </p:attrNameLst>
                                      </p:cBhvr>
                                      <p:rCtr x="0" y="-3611"/>
                                    </p:animMotion>
                                    <p:animRot by="1500000">
                                      <p:cBhvr>
                                        <p:cTn id="15" dur="125" fill="hold">
                                          <p:stCondLst>
                                            <p:cond delay="0"/>
                                          </p:stCondLst>
                                        </p:cTn>
                                        <p:tgtEl>
                                          <p:spTgt spid="3">
                                            <p:txEl>
                                              <p:pRg st="1" end="1"/>
                                            </p:txEl>
                                          </p:spTgt>
                                        </p:tgtEl>
                                        <p:attrNameLst>
                                          <p:attrName>r</p:attrName>
                                        </p:attrNameLst>
                                      </p:cBhvr>
                                    </p:animRot>
                                    <p:animRot by="-1500000">
                                      <p:cBhvr>
                                        <p:cTn id="16" dur="125" fill="hold">
                                          <p:stCondLst>
                                            <p:cond delay="125"/>
                                          </p:stCondLst>
                                        </p:cTn>
                                        <p:tgtEl>
                                          <p:spTgt spid="3">
                                            <p:txEl>
                                              <p:pRg st="1" end="1"/>
                                            </p:txEl>
                                          </p:spTgt>
                                        </p:tgtEl>
                                        <p:attrNameLst>
                                          <p:attrName>r</p:attrName>
                                        </p:attrNameLst>
                                      </p:cBhvr>
                                    </p:animRot>
                                    <p:animRot by="-1500000">
                                      <p:cBhvr>
                                        <p:cTn id="17" dur="125" fill="hold">
                                          <p:stCondLst>
                                            <p:cond delay="250"/>
                                          </p:stCondLst>
                                        </p:cTn>
                                        <p:tgtEl>
                                          <p:spTgt spid="3">
                                            <p:txEl>
                                              <p:pRg st="1" end="1"/>
                                            </p:txEl>
                                          </p:spTgt>
                                        </p:tgtEl>
                                        <p:attrNameLst>
                                          <p:attrName>r</p:attrName>
                                        </p:attrNameLst>
                                      </p:cBhvr>
                                    </p:animRot>
                                    <p:animRot by="1500000">
                                      <p:cBhvr>
                                        <p:cTn id="18" dur="125" fill="hold">
                                          <p:stCondLst>
                                            <p:cond delay="375"/>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2.5E-6 1.11111E-6 L -2.5E-6 -0.07222 " pathEditMode="relative" rAng="0" ptsTypes="AA">
                                      <p:cBhvr>
                                        <p:cTn id="22" dur="250" accel="50000" decel="50000" autoRev="1" fill="hold">
                                          <p:stCondLst>
                                            <p:cond delay="0"/>
                                          </p:stCondLst>
                                        </p:cTn>
                                        <p:tgtEl>
                                          <p:spTgt spid="3">
                                            <p:txEl>
                                              <p:pRg st="2" end="2"/>
                                            </p:txEl>
                                          </p:spTgt>
                                        </p:tgtEl>
                                        <p:attrNameLst>
                                          <p:attrName>ppt_x</p:attrName>
                                          <p:attrName>ppt_y</p:attrName>
                                        </p:attrNameLst>
                                      </p:cBhvr>
                                      <p:rCtr x="0" y="-3611"/>
                                    </p:animMotion>
                                    <p:animRot by="1500000">
                                      <p:cBhvr>
                                        <p:cTn id="23" dur="125" fill="hold">
                                          <p:stCondLst>
                                            <p:cond delay="0"/>
                                          </p:stCondLst>
                                        </p:cTn>
                                        <p:tgtEl>
                                          <p:spTgt spid="3">
                                            <p:txEl>
                                              <p:pRg st="2" end="2"/>
                                            </p:txEl>
                                          </p:spTgt>
                                        </p:tgtEl>
                                        <p:attrNameLst>
                                          <p:attrName>r</p:attrName>
                                        </p:attrNameLst>
                                      </p:cBhvr>
                                    </p:animRot>
                                    <p:animRot by="-1500000">
                                      <p:cBhvr>
                                        <p:cTn id="24" dur="125" fill="hold">
                                          <p:stCondLst>
                                            <p:cond delay="125"/>
                                          </p:stCondLst>
                                        </p:cTn>
                                        <p:tgtEl>
                                          <p:spTgt spid="3">
                                            <p:txEl>
                                              <p:pRg st="2" end="2"/>
                                            </p:txEl>
                                          </p:spTgt>
                                        </p:tgtEl>
                                        <p:attrNameLst>
                                          <p:attrName>r</p:attrName>
                                        </p:attrNameLst>
                                      </p:cBhvr>
                                    </p:animRot>
                                    <p:animRot by="-1500000">
                                      <p:cBhvr>
                                        <p:cTn id="25" dur="125" fill="hold">
                                          <p:stCondLst>
                                            <p:cond delay="250"/>
                                          </p:stCondLst>
                                        </p:cTn>
                                        <p:tgtEl>
                                          <p:spTgt spid="3">
                                            <p:txEl>
                                              <p:pRg st="2" end="2"/>
                                            </p:txEl>
                                          </p:spTgt>
                                        </p:tgtEl>
                                        <p:attrNameLst>
                                          <p:attrName>r</p:attrName>
                                        </p:attrNameLst>
                                      </p:cBhvr>
                                    </p:animRot>
                                    <p:animRot by="1500000">
                                      <p:cBhvr>
                                        <p:cTn id="26" dur="125" fill="hold">
                                          <p:stCondLst>
                                            <p:cond delay="375"/>
                                          </p:stCondLst>
                                        </p:cTn>
                                        <p:tgtEl>
                                          <p:spTgt spid="3">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0" nodeType="clickEffect">
                                  <p:stCondLst>
                                    <p:cond delay="0"/>
                                  </p:stCondLst>
                                  <p:iterate type="lt">
                                    <p:tmPct val="10000"/>
                                  </p:iterate>
                                  <p:childTnLst>
                                    <p:animMotion origin="layout" path="M -3.33333E-6 4.07407E-6 L -3.33333E-6 -0.07223 " pathEditMode="relative" rAng="0" ptsTypes="AA">
                                      <p:cBhvr>
                                        <p:cTn id="30" dur="250" accel="50000" decel="50000" autoRev="1" fill="hold">
                                          <p:stCondLst>
                                            <p:cond delay="0"/>
                                          </p:stCondLst>
                                        </p:cTn>
                                        <p:tgtEl>
                                          <p:spTgt spid="3">
                                            <p:txEl>
                                              <p:pRg st="3" end="3"/>
                                            </p:txEl>
                                          </p:spTgt>
                                        </p:tgtEl>
                                        <p:attrNameLst>
                                          <p:attrName>ppt_x</p:attrName>
                                          <p:attrName>ppt_y</p:attrName>
                                        </p:attrNameLst>
                                      </p:cBhvr>
                                      <p:rCtr x="0" y="-3611"/>
                                    </p:animMotion>
                                    <p:animRot by="1500000">
                                      <p:cBhvr>
                                        <p:cTn id="31" dur="125" fill="hold">
                                          <p:stCondLst>
                                            <p:cond delay="0"/>
                                          </p:stCondLst>
                                        </p:cTn>
                                        <p:tgtEl>
                                          <p:spTgt spid="3">
                                            <p:txEl>
                                              <p:pRg st="3" end="3"/>
                                            </p:txEl>
                                          </p:spTgt>
                                        </p:tgtEl>
                                        <p:attrNameLst>
                                          <p:attrName>r</p:attrName>
                                        </p:attrNameLst>
                                      </p:cBhvr>
                                    </p:animRot>
                                    <p:animRot by="-1500000">
                                      <p:cBhvr>
                                        <p:cTn id="32" dur="125" fill="hold">
                                          <p:stCondLst>
                                            <p:cond delay="125"/>
                                          </p:stCondLst>
                                        </p:cTn>
                                        <p:tgtEl>
                                          <p:spTgt spid="3">
                                            <p:txEl>
                                              <p:pRg st="3" end="3"/>
                                            </p:txEl>
                                          </p:spTgt>
                                        </p:tgtEl>
                                        <p:attrNameLst>
                                          <p:attrName>r</p:attrName>
                                        </p:attrNameLst>
                                      </p:cBhvr>
                                    </p:animRot>
                                    <p:animRot by="-1500000">
                                      <p:cBhvr>
                                        <p:cTn id="33" dur="125" fill="hold">
                                          <p:stCondLst>
                                            <p:cond delay="250"/>
                                          </p:stCondLst>
                                        </p:cTn>
                                        <p:tgtEl>
                                          <p:spTgt spid="3">
                                            <p:txEl>
                                              <p:pRg st="3" end="3"/>
                                            </p:txEl>
                                          </p:spTgt>
                                        </p:tgtEl>
                                        <p:attrNameLst>
                                          <p:attrName>r</p:attrName>
                                        </p:attrNameLst>
                                      </p:cBhvr>
                                    </p:animRot>
                                    <p:animRot by="1500000">
                                      <p:cBhvr>
                                        <p:cTn id="34" dur="125" fill="hold">
                                          <p:stCondLst>
                                            <p:cond delay="375"/>
                                          </p:stCondLst>
                                        </p:cTn>
                                        <p:tgtEl>
                                          <p:spTgt spid="3">
                                            <p:txEl>
                                              <p:pRg st="3" end="3"/>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4" presetClass="emph" presetSubtype="0" fill="hold" grpId="0" nodeType="clickEffect">
                                  <p:stCondLst>
                                    <p:cond delay="0"/>
                                  </p:stCondLst>
                                  <p:iterate type="lt">
                                    <p:tmPct val="10000"/>
                                  </p:iterate>
                                  <p:childTnLst>
                                    <p:animMotion origin="layout" path="M 1.11111E-6 -2.96296E-6 L 1.11111E-6 -0.07222 " pathEditMode="relative" rAng="0" ptsTypes="AA">
                                      <p:cBhvr>
                                        <p:cTn id="38" dur="250" accel="50000" decel="50000" autoRev="1" fill="hold">
                                          <p:stCondLst>
                                            <p:cond delay="0"/>
                                          </p:stCondLst>
                                        </p:cTn>
                                        <p:tgtEl>
                                          <p:spTgt spid="3">
                                            <p:txEl>
                                              <p:pRg st="4" end="4"/>
                                            </p:txEl>
                                          </p:spTgt>
                                        </p:tgtEl>
                                        <p:attrNameLst>
                                          <p:attrName>ppt_x</p:attrName>
                                          <p:attrName>ppt_y</p:attrName>
                                        </p:attrNameLst>
                                      </p:cBhvr>
                                      <p:rCtr x="0" y="-3611"/>
                                    </p:animMotion>
                                    <p:animRot by="1500000">
                                      <p:cBhvr>
                                        <p:cTn id="39" dur="125" fill="hold">
                                          <p:stCondLst>
                                            <p:cond delay="0"/>
                                          </p:stCondLst>
                                        </p:cTn>
                                        <p:tgtEl>
                                          <p:spTgt spid="3">
                                            <p:txEl>
                                              <p:pRg st="4" end="4"/>
                                            </p:txEl>
                                          </p:spTgt>
                                        </p:tgtEl>
                                        <p:attrNameLst>
                                          <p:attrName>r</p:attrName>
                                        </p:attrNameLst>
                                      </p:cBhvr>
                                    </p:animRot>
                                    <p:animRot by="-1500000">
                                      <p:cBhvr>
                                        <p:cTn id="40" dur="125" fill="hold">
                                          <p:stCondLst>
                                            <p:cond delay="125"/>
                                          </p:stCondLst>
                                        </p:cTn>
                                        <p:tgtEl>
                                          <p:spTgt spid="3">
                                            <p:txEl>
                                              <p:pRg st="4" end="4"/>
                                            </p:txEl>
                                          </p:spTgt>
                                        </p:tgtEl>
                                        <p:attrNameLst>
                                          <p:attrName>r</p:attrName>
                                        </p:attrNameLst>
                                      </p:cBhvr>
                                    </p:animRot>
                                    <p:animRot by="-1500000">
                                      <p:cBhvr>
                                        <p:cTn id="41" dur="125" fill="hold">
                                          <p:stCondLst>
                                            <p:cond delay="250"/>
                                          </p:stCondLst>
                                        </p:cTn>
                                        <p:tgtEl>
                                          <p:spTgt spid="3">
                                            <p:txEl>
                                              <p:pRg st="4" end="4"/>
                                            </p:txEl>
                                          </p:spTgt>
                                        </p:tgtEl>
                                        <p:attrNameLst>
                                          <p:attrName>r</p:attrName>
                                        </p:attrNameLst>
                                      </p:cBhvr>
                                    </p:animRot>
                                    <p:animRot by="1500000">
                                      <p:cBhvr>
                                        <p:cTn id="42" dur="125" fill="hold">
                                          <p:stCondLst>
                                            <p:cond delay="375"/>
                                          </p:stCondLst>
                                        </p:cTn>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s-CO" sz="3200" b="1" dirty="0">
                <a:solidFill>
                  <a:prstClr val="black"/>
                </a:solidFill>
              </a:rPr>
              <a:t>ESCALAFÓN</a:t>
            </a:r>
            <a:endParaRPr lang="es-CO" dirty="0"/>
          </a:p>
        </p:txBody>
      </p:sp>
      <p:sp>
        <p:nvSpPr>
          <p:cNvPr id="3" name="2 Marcador de contenido"/>
          <p:cNvSpPr>
            <a:spLocks noGrp="1"/>
          </p:cNvSpPr>
          <p:nvPr>
            <p:ph idx="1"/>
          </p:nvPr>
        </p:nvSpPr>
        <p:spPr/>
        <p:txBody>
          <a:bodyPr/>
          <a:lstStyle/>
          <a:p>
            <a:pPr lvl="0" algn="just">
              <a:buFont typeface="Wingdings" pitchFamily="2" charset="2"/>
              <a:buChar char="v"/>
            </a:pPr>
            <a:r>
              <a:rPr lang="es-CO" sz="2800" b="1" dirty="0">
                <a:solidFill>
                  <a:prstClr val="black"/>
                </a:solidFill>
              </a:rPr>
              <a:t>Reconocimiento económico por estudios (especializaciones, maestrías y doctorados) este beneficio aplica únicamente para los docentes que gozan con derechos de carrera y que se encuentran en el grado 2. (decreto de salarios)reubicaciones, ascensos.</a:t>
            </a:r>
          </a:p>
          <a:p>
            <a:endParaRPr lang="es-CO" dirty="0"/>
          </a:p>
        </p:txBody>
      </p:sp>
    </p:spTree>
    <p:extLst>
      <p:ext uri="{BB962C8B-B14F-4D97-AF65-F5344CB8AC3E}">
        <p14:creationId xmlns:p14="http://schemas.microsoft.com/office/powerpoint/2010/main" val="3737215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3">
                                            <p:txEl>
                                              <p:pRg st="0" end="0"/>
                                            </p:txEl>
                                          </p:spTgt>
                                        </p:tgtEl>
                                      </p:cBhvr>
                                    </p:animEffect>
                                    <p:anim calcmode="lin" valueType="num">
                                      <p:cBhvr>
                                        <p:cTn id="7" dur="2000"/>
                                        <p:tgtEl>
                                          <p:spTgt spid="3">
                                            <p:txEl>
                                              <p:pRg st="0" end="0"/>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3">
                                            <p:txEl>
                                              <p:pRg st="0" end="0"/>
                                            </p:txEl>
                                          </p:spTgt>
                                        </p:tgtEl>
                                        <p:attrNameLst>
                                          <p:attrName>ppt_h</p:attrName>
                                        </p:attrNameLst>
                                      </p:cBhvr>
                                      <p:tavLst>
                                        <p:tav tm="0">
                                          <p:val>
                                            <p:strVal val="ppt_h"/>
                                          </p:val>
                                        </p:tav>
                                        <p:tav tm="100000">
                                          <p:val>
                                            <p:strVal val="ppt_h"/>
                                          </p:val>
                                        </p:tav>
                                      </p:tavLst>
                                    </p:anim>
                                    <p:set>
                                      <p:cBhvr>
                                        <p:cTn id="9"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schemeClr val="tx1"/>
                </a:solidFill>
              </a:rPr>
              <a:t>BIENESTAR LABORAL</a:t>
            </a:r>
          </a:p>
        </p:txBody>
      </p:sp>
      <p:sp>
        <p:nvSpPr>
          <p:cNvPr id="3" name="2 Marcador de contenido"/>
          <p:cNvSpPr>
            <a:spLocks noGrp="1"/>
          </p:cNvSpPr>
          <p:nvPr>
            <p:ph idx="1"/>
          </p:nvPr>
        </p:nvSpPr>
        <p:spPr>
          <a:xfrm>
            <a:off x="457200" y="1600201"/>
            <a:ext cx="8229600" cy="3971940"/>
          </a:xfrm>
        </p:spPr>
        <p:txBody>
          <a:bodyPr/>
          <a:lstStyle/>
          <a:p>
            <a:pPr lvl="0" algn="just">
              <a:buFont typeface="Wingdings" pitchFamily="2" charset="2"/>
              <a:buChar char="v"/>
            </a:pPr>
            <a:r>
              <a:rPr lang="es-CO" sz="2700" b="1" dirty="0"/>
              <a:t>Garantiza que los funcionarios del SGP de la SE cuenten con las competencias, habilidades y capacidades necesarias para un óptimo desempeño laboral y a su vez, contribuir al mejoramiento de su calidad de vida, desarrollando programas que permitan incrementar el sentido de pertenencia y la satisfacción en el desempeño de sus funciones.</a:t>
            </a:r>
          </a:p>
          <a:p>
            <a:pPr lvl="0" algn="just">
              <a:buFont typeface="Wingdings" pitchFamily="2" charset="2"/>
              <a:buChar char="v"/>
            </a:pPr>
            <a:r>
              <a:rPr lang="es-CO" sz="2700" b="1" dirty="0"/>
              <a:t>Establece un plan de  bienestar al cual se le da ejecución, siguiendo lineamentos del Ministerio de Educación Nacional y la política de Bienestar.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BIENESTAR LABORAL</a:t>
            </a:r>
            <a:endParaRPr lang="es-CO" sz="3600" dirty="0"/>
          </a:p>
        </p:txBody>
      </p:sp>
      <p:sp>
        <p:nvSpPr>
          <p:cNvPr id="3" name="2 Marcador de contenido"/>
          <p:cNvSpPr>
            <a:spLocks noGrp="1"/>
          </p:cNvSpPr>
          <p:nvPr>
            <p:ph idx="1"/>
          </p:nvPr>
        </p:nvSpPr>
        <p:spPr>
          <a:xfrm>
            <a:off x="457200" y="1600201"/>
            <a:ext cx="8229600" cy="4186253"/>
          </a:xfrm>
        </p:spPr>
        <p:txBody>
          <a:bodyPr/>
          <a:lstStyle/>
          <a:p>
            <a:pPr lvl="0" algn="just">
              <a:buFont typeface="Wingdings" pitchFamily="2" charset="2"/>
              <a:buChar char="v"/>
            </a:pPr>
            <a:r>
              <a:rPr lang="es-CO" sz="2800" b="1" dirty="0"/>
              <a:t>Contribuye al mejoramiento de la calidad de vida de los funcionarios administrativos y docentes a través de un plan e de bienestar social y laboral, reconocer las necesidades de bienestar así como las d formación y capacitación, elaboración y ejecución del plan de bienestar.</a:t>
            </a:r>
          </a:p>
          <a:p>
            <a:pPr lvl="0" algn="just">
              <a:buFont typeface="Wingdings" pitchFamily="2" charset="2"/>
              <a:buChar char="v"/>
            </a:pPr>
            <a:r>
              <a:rPr lang="es-CO" sz="2800" b="1" dirty="0"/>
              <a:t>Incrementar el sentido de pertenencia y satisfacción en el desempeño de sus funciones</a:t>
            </a:r>
          </a:p>
          <a:p>
            <a:pPr lvl="0" algn="just">
              <a:buFont typeface="Wingdings" pitchFamily="2" charset="2"/>
              <a:buChar char="v"/>
            </a:pPr>
            <a:r>
              <a:rPr lang="es-CO" sz="2800" b="1" dirty="0"/>
              <a:t>Realiza la inducción al personal docente de las I.E</a:t>
            </a:r>
          </a:p>
          <a:p>
            <a:pPr algn="just">
              <a:buNone/>
            </a:pPr>
            <a:r>
              <a:rPr lang="es-CO" sz="2800" b="1" i="1" dirty="0"/>
              <a:t> </a:t>
            </a:r>
            <a:endParaRPr lang="es-CO" sz="2800" b="1" dirty="0"/>
          </a:p>
          <a:p>
            <a:endParaRPr lang="es-CO"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2800" b="1" dirty="0">
                <a:solidFill>
                  <a:schemeClr val="tx1"/>
                </a:solidFill>
              </a:rPr>
              <a:t>SALUD Y SEGURIDAD EN EL TRABAJO</a:t>
            </a:r>
          </a:p>
        </p:txBody>
      </p:sp>
      <p:sp>
        <p:nvSpPr>
          <p:cNvPr id="3" name="2 Marcador de contenido"/>
          <p:cNvSpPr>
            <a:spLocks noGrp="1"/>
          </p:cNvSpPr>
          <p:nvPr>
            <p:ph idx="1"/>
          </p:nvPr>
        </p:nvSpPr>
        <p:spPr>
          <a:xfrm>
            <a:off x="611560" y="1556792"/>
            <a:ext cx="8229600" cy="4400567"/>
          </a:xfrm>
        </p:spPr>
        <p:txBody>
          <a:bodyPr/>
          <a:lstStyle/>
          <a:p>
            <a:pPr algn="just">
              <a:lnSpc>
                <a:spcPct val="115000"/>
              </a:lnSpc>
              <a:spcAft>
                <a:spcPts val="0"/>
              </a:spcAft>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844540" algn="l"/>
                <a:tab pos="6294120" algn="l"/>
                <a:tab pos="6743700" algn="l"/>
                <a:tab pos="7193280" algn="l"/>
              </a:tabLst>
            </a:pPr>
            <a:r>
              <a:rPr lang="es-ES_tradnl" sz="2800" b="1" dirty="0"/>
              <a:t>Es una herramienta de gestión para mejorar la calidad de vida laboral, las condiciones de trabajo y el bienestar de los servidores públicos de la Secretaría de Educación y las Instituciones Educativas; repercutiendo positivamente en la prestación del servicio, el incremento de la productividad y en el control de pérdidas, tanto para los servidores públicos como para la entidad</a:t>
            </a:r>
            <a:r>
              <a:rPr lang="es-ES_tradnl" sz="2800" dirty="0">
                <a:latin typeface="Arial"/>
                <a:ea typeface="Calibri"/>
                <a:cs typeface="Times New Roman"/>
              </a:rPr>
              <a:t>.</a:t>
            </a:r>
            <a:endParaRPr lang="es-CO" sz="2800" dirty="0">
              <a:ea typeface="Times New Roman"/>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es-CO" sz="2800" b="1" dirty="0">
                <a:solidFill>
                  <a:schemeClr val="tx1"/>
                </a:solidFill>
              </a:rPr>
              <a:t>SALUD Y SEGURIDAD EN EL TRABAJO</a:t>
            </a:r>
            <a:br>
              <a:rPr lang="es-CO" sz="2800" b="1" dirty="0">
                <a:solidFill>
                  <a:schemeClr val="tx1"/>
                </a:solidFill>
              </a:rPr>
            </a:br>
            <a:r>
              <a:rPr lang="es-CO" sz="2800" b="1" dirty="0">
                <a:solidFill>
                  <a:schemeClr val="tx1"/>
                </a:solidFill>
              </a:rPr>
              <a:t>ACCIDENTE DE TRABAJO</a:t>
            </a:r>
          </a:p>
        </p:txBody>
      </p:sp>
      <p:sp>
        <p:nvSpPr>
          <p:cNvPr id="3" name="2 Marcador de contenido"/>
          <p:cNvSpPr>
            <a:spLocks noGrp="1"/>
          </p:cNvSpPr>
          <p:nvPr>
            <p:ph idx="1"/>
          </p:nvPr>
        </p:nvSpPr>
        <p:spPr>
          <a:xfrm>
            <a:off x="457200" y="1228716"/>
            <a:ext cx="8229600" cy="4400568"/>
          </a:xfrm>
        </p:spPr>
        <p:txBody>
          <a:bodyPr/>
          <a:lstStyle/>
          <a:p>
            <a:pPr>
              <a:buFont typeface="Wingdings" pitchFamily="2" charset="2"/>
              <a:buChar char="v"/>
              <a:defRPr/>
            </a:pPr>
            <a:r>
              <a:rPr lang="es-ES" sz="2400" b="1" u="sng" dirty="0">
                <a:effectLst>
                  <a:outerShdw blurRad="38100" dist="38100" dir="2700000" algn="tl">
                    <a:srgbClr val="000000">
                      <a:alpha val="43137"/>
                    </a:srgbClr>
                  </a:outerShdw>
                </a:effectLst>
                <a:latin typeface="Century Gothic" pitchFamily="34" charset="0"/>
              </a:rPr>
              <a:t>LEY 1562/2012 </a:t>
            </a:r>
          </a:p>
          <a:p>
            <a:pPr marL="0" indent="0" algn="just">
              <a:buNone/>
              <a:defRPr/>
            </a:pPr>
            <a:r>
              <a:rPr lang="es-CO" sz="2800" b="1" dirty="0"/>
              <a:t>Es accidente de trabajo todo suceso repentino que sobrevenga por causa o con ocasión del trabajo, y que produzca en el trabajador una lesión orgánica, una perturbación funcional o psiquiátrica, una invalidez o la muerte.</a:t>
            </a:r>
          </a:p>
          <a:p>
            <a:pPr algn="just">
              <a:buFont typeface="Wingdings" pitchFamily="2" charset="2"/>
              <a:buChar char="v"/>
            </a:pPr>
            <a:r>
              <a:rPr lang="es-ES" sz="2400" b="1" u="sng" dirty="0">
                <a:effectLst>
                  <a:outerShdw blurRad="38100" dist="38100" dir="2700000" algn="tl">
                    <a:srgbClr val="000000">
                      <a:alpha val="43137"/>
                    </a:srgbClr>
                  </a:outerShdw>
                </a:effectLst>
                <a:latin typeface="Arial" pitchFamily="34" charset="0"/>
                <a:cs typeface="Arial" pitchFamily="34" charset="0"/>
              </a:rPr>
              <a:t>LEY 1562/2012 </a:t>
            </a:r>
          </a:p>
          <a:p>
            <a:pPr marL="0" indent="0" algn="just">
              <a:buNone/>
              <a:defRPr/>
            </a:pPr>
            <a:r>
              <a:rPr lang="es-CO" sz="2800" b="1" dirty="0"/>
              <a:t>Accidente de trabajo es aquel que se produce durante la ejecución de órdenes del empleador, o contratante durante la ejecución de una labor bajo su autoridad, aún fuera del lugar y horas de trabajo.</a:t>
            </a:r>
          </a:p>
          <a:p>
            <a:endParaRPr lang="es-CO" dirty="0"/>
          </a:p>
          <a:p>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1" presetClass="exit" presetSubtype="1" fill="hold" grpId="0" nodeType="clickEffect">
                                  <p:stCondLst>
                                    <p:cond delay="0"/>
                                  </p:stCondLst>
                                  <p:childTnLst>
                                    <p:animEffect transition="out" filter="wheel(1)">
                                      <p:cBhvr>
                                        <p:cTn id="11" dur="2000"/>
                                        <p:tgtEl>
                                          <p:spTgt spid="3">
                                            <p:txEl>
                                              <p:pRg st="1" end="1"/>
                                            </p:txEl>
                                          </p:spTgt>
                                        </p:tgtEl>
                                      </p:cBhvr>
                                    </p:animEffect>
                                    <p:set>
                                      <p:cBhvr>
                                        <p:cTn id="12"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1" presetClass="exit" presetSubtype="1" fill="hold" grpId="0" nodeType="clickEffect">
                                  <p:stCondLst>
                                    <p:cond delay="0"/>
                                  </p:stCondLst>
                                  <p:childTnLst>
                                    <p:animEffect transition="out" filter="wheel(1)">
                                      <p:cBhvr>
                                        <p:cTn id="16" dur="2000"/>
                                        <p:tgtEl>
                                          <p:spTgt spid="3">
                                            <p:txEl>
                                              <p:pRg st="2" end="2"/>
                                            </p:txEl>
                                          </p:spTgt>
                                        </p:tgtEl>
                                      </p:cBhvr>
                                    </p:animEffect>
                                    <p:set>
                                      <p:cBhvr>
                                        <p:cTn id="17" dur="1" fill="hold">
                                          <p:stCondLst>
                                            <p:cond delay="1999"/>
                                          </p:stCondLst>
                                        </p:cTn>
                                        <p:tgtEl>
                                          <p:spTgt spid="3">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1" presetClass="exit" presetSubtype="1" fill="hold" grpId="0" nodeType="clickEffect">
                                  <p:stCondLst>
                                    <p:cond delay="0"/>
                                  </p:stCondLst>
                                  <p:childTnLst>
                                    <p:animEffect transition="out" filter="wheel(1)">
                                      <p:cBhvr>
                                        <p:cTn id="21" dur="2000"/>
                                        <p:tgtEl>
                                          <p:spTgt spid="3">
                                            <p:txEl>
                                              <p:pRg st="3" end="3"/>
                                            </p:txEl>
                                          </p:spTgt>
                                        </p:tgtEl>
                                      </p:cBhvr>
                                    </p:animEffect>
                                    <p:set>
                                      <p:cBhvr>
                                        <p:cTn id="22" dur="1" fill="hold">
                                          <p:stCondLst>
                                            <p:cond delay="19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NÓMINA</a:t>
            </a:r>
          </a:p>
        </p:txBody>
      </p:sp>
      <p:sp>
        <p:nvSpPr>
          <p:cNvPr id="3" name="2 Marcador de contenido"/>
          <p:cNvSpPr>
            <a:spLocks noGrp="1"/>
          </p:cNvSpPr>
          <p:nvPr>
            <p:ph idx="1"/>
          </p:nvPr>
        </p:nvSpPr>
        <p:spPr>
          <a:xfrm>
            <a:off x="457200" y="1938536"/>
            <a:ext cx="8229600" cy="2980927"/>
          </a:xfrm>
        </p:spPr>
        <p:txBody>
          <a:bodyPr/>
          <a:lstStyle/>
          <a:p>
            <a:pPr lvl="0" algn="just">
              <a:buFont typeface="Wingdings" pitchFamily="2" charset="2"/>
              <a:buChar char="v"/>
            </a:pPr>
            <a:r>
              <a:rPr lang="es-CO" b="1" dirty="0"/>
              <a:t>Administra y liquida la nómina de los funcionarios docentes y administrativos del SGP.</a:t>
            </a:r>
          </a:p>
          <a:p>
            <a:pPr lvl="0" algn="just">
              <a:buFont typeface="Wingdings" pitchFamily="2" charset="2"/>
              <a:buChar char="v"/>
            </a:pPr>
            <a:r>
              <a:rPr lang="es-CO" b="1" dirty="0"/>
              <a:t>Actualiza Novedades</a:t>
            </a:r>
          </a:p>
          <a:p>
            <a:pPr lvl="0" algn="just">
              <a:buFont typeface="Wingdings" pitchFamily="2" charset="2"/>
              <a:buChar char="v"/>
            </a:pPr>
            <a:r>
              <a:rPr lang="es-CO" b="1" dirty="0"/>
              <a:t>Liquida Horas Extras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HISTORIA LABORAL</a:t>
            </a:r>
          </a:p>
        </p:txBody>
      </p:sp>
      <p:sp>
        <p:nvSpPr>
          <p:cNvPr id="3" name="2 Marcador de contenido"/>
          <p:cNvSpPr>
            <a:spLocks noGrp="1"/>
          </p:cNvSpPr>
          <p:nvPr>
            <p:ph idx="1"/>
          </p:nvPr>
        </p:nvSpPr>
        <p:spPr/>
        <p:txBody>
          <a:bodyPr/>
          <a:lstStyle/>
          <a:p>
            <a:pPr lvl="0" algn="just">
              <a:buFont typeface="Wingdings" pitchFamily="2" charset="2"/>
              <a:buChar char="v"/>
            </a:pPr>
            <a:r>
              <a:rPr lang="es-CO" b="1" dirty="0"/>
              <a:t>Administra las hojas de vida</a:t>
            </a:r>
          </a:p>
          <a:p>
            <a:pPr lvl="0" algn="just">
              <a:buFont typeface="Wingdings" pitchFamily="2" charset="2"/>
              <a:buChar char="v"/>
            </a:pPr>
            <a:endParaRPr lang="es-CO" b="1" dirty="0"/>
          </a:p>
          <a:p>
            <a:pPr lvl="0" algn="just">
              <a:buFont typeface="Wingdings" pitchFamily="2" charset="2"/>
              <a:buChar char="v"/>
            </a:pPr>
            <a:r>
              <a:rPr lang="es-CO" b="1" dirty="0"/>
              <a:t>Actualiza del sistema de información para la generación de certificados</a:t>
            </a:r>
            <a:r>
              <a:rPr lang="es-CO" b="1" i="1" dirty="0"/>
              <a:t>. </a:t>
            </a:r>
            <a:endParaRPr lang="es-CO"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3">
                                            <p:txEl>
                                              <p:pRg st="0" end="0"/>
                                            </p:txEl>
                                          </p:spTgt>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18" presetClass="emph" presetSubtype="0" fill="hold" grpId="0" nodeType="clickEffect">
                                  <p:stCondLst>
                                    <p:cond delay="0"/>
                                  </p:stCondLst>
                                  <p:iterate type="lt">
                                    <p:tmPct val="4000"/>
                                  </p:iterate>
                                  <p:childTnLst>
                                    <p:set>
                                      <p:cBhvr override="childStyle">
                                        <p:cTn id="10" dur="500" fill="hold"/>
                                        <p:tgtEl>
                                          <p:spTgt spid="3">
                                            <p:txEl>
                                              <p:pRg st="2" end="2"/>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404664"/>
            <a:ext cx="7344816" cy="1584176"/>
          </a:xfrm>
        </p:spPr>
        <p:style>
          <a:lnRef idx="1">
            <a:schemeClr val="accent2"/>
          </a:lnRef>
          <a:fillRef idx="2">
            <a:schemeClr val="accent2"/>
          </a:fillRef>
          <a:effectRef idx="1">
            <a:schemeClr val="accent2"/>
          </a:effectRef>
          <a:fontRef idx="minor">
            <a:schemeClr val="dk1"/>
          </a:fontRef>
        </p:style>
        <p:txBody>
          <a:bodyPr>
            <a:noAutofit/>
          </a:bodyPr>
          <a:lstStyle/>
          <a:p>
            <a:r>
              <a:rPr lang="es-CO" sz="3200" b="1" dirty="0">
                <a:solidFill>
                  <a:schemeClr val="tx1"/>
                </a:solidFill>
              </a:rPr>
              <a:t>ADMINISTRATIVA Y FINANCIERA </a:t>
            </a:r>
            <a:br>
              <a:rPr lang="es-CO" sz="3200" b="1" dirty="0">
                <a:solidFill>
                  <a:schemeClr val="tx1"/>
                </a:solidFill>
              </a:rPr>
            </a:br>
            <a:r>
              <a:rPr lang="es-CO" sz="3200" b="1" dirty="0">
                <a:solidFill>
                  <a:schemeClr val="tx1"/>
                </a:solidFill>
              </a:rPr>
              <a:t>GRUPO DE  ATENCIÓN AL CIUDADANO (SAC)</a:t>
            </a:r>
          </a:p>
        </p:txBody>
      </p:sp>
      <p:sp>
        <p:nvSpPr>
          <p:cNvPr id="3" name="2 Marcador de contenido"/>
          <p:cNvSpPr>
            <a:spLocks noGrp="1"/>
          </p:cNvSpPr>
          <p:nvPr>
            <p:ph idx="1"/>
          </p:nvPr>
        </p:nvSpPr>
        <p:spPr>
          <a:xfrm>
            <a:off x="457200" y="2492896"/>
            <a:ext cx="8229600" cy="3633267"/>
          </a:xfrm>
        </p:spPr>
        <p:txBody>
          <a:bodyPr/>
          <a:lstStyle/>
          <a:p>
            <a:pPr lvl="0" algn="just">
              <a:buFont typeface="Wingdings" pitchFamily="2" charset="2"/>
              <a:buChar char="v"/>
            </a:pPr>
            <a:r>
              <a:rPr lang="es-CO" b="1" dirty="0"/>
              <a:t>Atiende, direcciona y hace seguimiento a   solicitudes hechas por los usuarios</a:t>
            </a:r>
          </a:p>
          <a:p>
            <a:pPr lvl="0" algn="just">
              <a:buFont typeface="Wingdings" pitchFamily="2" charset="2"/>
              <a:buChar char="v"/>
            </a:pPr>
            <a:endParaRPr lang="es-CO" b="1" dirty="0"/>
          </a:p>
          <a:p>
            <a:pPr lvl="0" algn="just">
              <a:buFont typeface="Wingdings" pitchFamily="2" charset="2"/>
              <a:buChar char="v"/>
            </a:pPr>
            <a:r>
              <a:rPr lang="es-CO" b="1" dirty="0"/>
              <a:t>Recibir y enviar correspondencia</a:t>
            </a:r>
          </a:p>
          <a:p>
            <a:pPr lvl="0" algn="just">
              <a:buFont typeface="Wingdings" pitchFamily="2" charset="2"/>
              <a:buChar char="v"/>
            </a:pPr>
            <a:endParaRPr lang="es-CO" b="1" dirty="0"/>
          </a:p>
          <a:p>
            <a:pPr lvl="0" algn="just">
              <a:buFont typeface="Wingdings" pitchFamily="2" charset="2"/>
              <a:buChar char="v"/>
            </a:pPr>
            <a:r>
              <a:rPr lang="es-CO" b="1" dirty="0"/>
              <a:t>Medir la satisfacción del cliente</a:t>
            </a:r>
          </a:p>
          <a:p>
            <a:pPr algn="just"/>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
                                            <p:txEl>
                                              <p:pRg st="2" end="2"/>
                                            </p:txEl>
                                          </p:spTgt>
                                        </p:tgtEl>
                                      </p:cBhvr>
                                    </p:animEffect>
                                    <p:set>
                                      <p:cBhvr>
                                        <p:cTn id="12"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xEl>
                                              <p:pRg st="4" end="4"/>
                                            </p:txEl>
                                          </p:spTgt>
                                        </p:tgtEl>
                                      </p:cBhvr>
                                    </p:animEffect>
                                    <p:set>
                                      <p:cBhvr>
                                        <p:cTn id="17"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57200" y="1600201"/>
            <a:ext cx="8229600" cy="4043378"/>
          </a:xfrm>
          <a:ln>
            <a:noFill/>
          </a:ln>
        </p:spPr>
        <p:style>
          <a:lnRef idx="2">
            <a:schemeClr val="accent2"/>
          </a:lnRef>
          <a:fillRef idx="1">
            <a:schemeClr val="lt1"/>
          </a:fillRef>
          <a:effectRef idx="0">
            <a:schemeClr val="accent2"/>
          </a:effectRef>
          <a:fontRef idx="minor">
            <a:schemeClr val="dk1"/>
          </a:fontRef>
        </p:style>
        <p:txBody>
          <a:bodyPr/>
          <a:lstStyle/>
          <a:p>
            <a:pPr marL="0" indent="0" algn="just">
              <a:buNone/>
            </a:pPr>
            <a:r>
              <a:rPr lang="es-CO" sz="2800" b="1" dirty="0"/>
              <a:t>En el año 2025 la Alcaldía Municipal de Ibagué será reconocida como una entidad líder en el desarrollo sostenible, así como por su capacidad de innovación y respuesta en la implementación de estrategias y políticas sectoriales, orientadas al bienestar integral de la comunidad, el desarrollo humano, a la consolidación de la paz; a partir de procesos incluyentes, participativos, transparentes, eficientes y amigables con el medio ambiente.</a:t>
            </a:r>
            <a:r>
              <a:rPr lang="es-CO" b="1" dirty="0"/>
              <a:t> </a:t>
            </a:r>
          </a:p>
        </p:txBody>
      </p:sp>
      <p:sp>
        <p:nvSpPr>
          <p:cNvPr id="5" name="4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es-CO" sz="3600" b="1" dirty="0">
                <a:solidFill>
                  <a:schemeClr val="tx1"/>
                </a:solidFill>
              </a:rPr>
              <a:t>VISIÓN</a:t>
            </a:r>
          </a:p>
        </p:txBody>
      </p:sp>
    </p:spTree>
    <p:extLst>
      <p:ext uri="{BB962C8B-B14F-4D97-AF65-F5344CB8AC3E}">
        <p14:creationId xmlns:p14="http://schemas.microsoft.com/office/powerpoint/2010/main" val="29263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6">
                                            <p:bg/>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6">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116632"/>
            <a:ext cx="5637312" cy="1296144"/>
          </a:xfrm>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schemeClr val="tx1"/>
                </a:solidFill>
              </a:rPr>
              <a:t>ADMINISTRATIVA Y FINANCIERA</a:t>
            </a:r>
            <a:br>
              <a:rPr lang="es-CO" sz="3200" b="1" dirty="0">
                <a:solidFill>
                  <a:schemeClr val="tx1"/>
                </a:solidFill>
              </a:rPr>
            </a:br>
            <a:r>
              <a:rPr lang="es-CO" sz="3200" b="1" dirty="0">
                <a:solidFill>
                  <a:schemeClr val="tx1"/>
                </a:solidFill>
              </a:rPr>
              <a:t>GRUPO DE PRESUPUESTO</a:t>
            </a:r>
            <a:endParaRPr lang="es-CO" sz="3200" dirty="0">
              <a:solidFill>
                <a:schemeClr val="tx1"/>
              </a:solidFill>
            </a:endParaRPr>
          </a:p>
        </p:txBody>
      </p:sp>
      <p:sp>
        <p:nvSpPr>
          <p:cNvPr id="3" name="2 Marcador de contenido"/>
          <p:cNvSpPr>
            <a:spLocks noGrp="1"/>
          </p:cNvSpPr>
          <p:nvPr>
            <p:ph idx="1"/>
          </p:nvPr>
        </p:nvSpPr>
        <p:spPr/>
        <p:txBody>
          <a:bodyPr/>
          <a:lstStyle/>
          <a:p>
            <a:pPr algn="just">
              <a:buFont typeface="Wingdings" pitchFamily="2" charset="2"/>
              <a:buChar char="v"/>
            </a:pPr>
            <a:r>
              <a:rPr lang="es-CO" dirty="0"/>
              <a:t> </a:t>
            </a:r>
            <a:r>
              <a:rPr lang="es-CO" b="1" dirty="0"/>
              <a:t>Elaborar presupuesto</a:t>
            </a:r>
          </a:p>
          <a:p>
            <a:pPr algn="just">
              <a:buFont typeface="Wingdings" pitchFamily="2" charset="2"/>
              <a:buChar char="v"/>
            </a:pPr>
            <a:r>
              <a:rPr lang="es-CO" b="1" dirty="0"/>
              <a:t> Ejecutar presupuesto</a:t>
            </a:r>
          </a:p>
          <a:p>
            <a:pPr algn="just">
              <a:buFont typeface="Wingdings" pitchFamily="2" charset="2"/>
              <a:buChar char="v"/>
            </a:pPr>
            <a:r>
              <a:rPr lang="es-CO" b="1" dirty="0"/>
              <a:t>Realizar seguimiento de presupuesto</a:t>
            </a:r>
          </a:p>
          <a:p>
            <a:pPr algn="just">
              <a:buFont typeface="Wingdings" pitchFamily="2" charset="2"/>
              <a:buChar char="v"/>
            </a:pPr>
            <a:r>
              <a:rPr lang="es-CO" b="1" dirty="0"/>
              <a:t>Elaborar y realizar seguimiento al plan anualizado y mensual</a:t>
            </a:r>
          </a:p>
          <a:p>
            <a:pPr algn="just">
              <a:buFont typeface="Wingdings" pitchFamily="2" charset="2"/>
              <a:buChar char="v"/>
            </a:pPr>
            <a:r>
              <a:rPr lang="es-CO" b="1" dirty="0"/>
              <a:t>Verificar y consolidar información de las Instituciones educativas Fondos de servicios  educativos  y hacerles seguimiento. </a:t>
            </a:r>
          </a:p>
          <a:p>
            <a:endParaRPr lang="es-CO" dirty="0"/>
          </a:p>
          <a:p>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s-CO" sz="3200" b="1" dirty="0">
                <a:solidFill>
                  <a:schemeClr val="tx1"/>
                </a:solidFill>
              </a:rPr>
              <a:t>ADMINISTRATIVA Y FINACIERA</a:t>
            </a:r>
            <a:br>
              <a:rPr lang="es-CO" sz="3200" b="1" dirty="0">
                <a:solidFill>
                  <a:schemeClr val="tx1"/>
                </a:solidFill>
              </a:rPr>
            </a:br>
            <a:r>
              <a:rPr lang="es-CO" sz="3200" b="1" dirty="0">
                <a:solidFill>
                  <a:schemeClr val="tx1"/>
                </a:solidFill>
              </a:rPr>
              <a:t>GRUPO DE  CONTRATACIÓN</a:t>
            </a:r>
          </a:p>
        </p:txBody>
      </p:sp>
      <p:sp>
        <p:nvSpPr>
          <p:cNvPr id="3" name="2 Marcador de contenido"/>
          <p:cNvSpPr>
            <a:spLocks noGrp="1"/>
          </p:cNvSpPr>
          <p:nvPr>
            <p:ph idx="1"/>
          </p:nvPr>
        </p:nvSpPr>
        <p:spPr/>
        <p:txBody>
          <a:bodyPr/>
          <a:lstStyle/>
          <a:p>
            <a:pPr algn="just">
              <a:buFont typeface="Wingdings" pitchFamily="2" charset="2"/>
              <a:buChar char="v"/>
            </a:pPr>
            <a:r>
              <a:rPr lang="es-CO" b="1" dirty="0"/>
              <a:t>Adquirir bienes y servicios</a:t>
            </a:r>
          </a:p>
          <a:p>
            <a:pPr lvl="0" algn="just">
              <a:buFont typeface="Wingdings" pitchFamily="2" charset="2"/>
              <a:buChar char="v"/>
            </a:pPr>
            <a:r>
              <a:rPr lang="es-CO" b="1" dirty="0"/>
              <a:t>Elaborar y hacer seguimiento al plan de compras</a:t>
            </a:r>
          </a:p>
          <a:p>
            <a:pPr lvl="0" algn="just">
              <a:buFont typeface="Wingdings" pitchFamily="2" charset="2"/>
              <a:buChar char="v"/>
            </a:pPr>
            <a:r>
              <a:rPr lang="es-CO" b="1" dirty="0"/>
              <a:t>Manejar requerimientos</a:t>
            </a:r>
          </a:p>
          <a:p>
            <a:pPr lvl="0" algn="just">
              <a:buFont typeface="Wingdings" pitchFamily="2" charset="2"/>
              <a:buChar char="v"/>
            </a:pPr>
            <a:r>
              <a:rPr lang="es-CO" b="1" dirty="0"/>
              <a:t>Administrar etapa precontractual</a:t>
            </a:r>
          </a:p>
          <a:p>
            <a:pPr lvl="0" algn="just">
              <a:buFont typeface="Wingdings" pitchFamily="2" charset="2"/>
              <a:buChar char="v"/>
            </a:pPr>
            <a:r>
              <a:rPr lang="es-CO" b="1" dirty="0"/>
              <a:t>Administrar etapa contractual</a:t>
            </a:r>
          </a:p>
          <a:p>
            <a:pPr lvl="0" algn="just">
              <a:buFont typeface="Wingdings" pitchFamily="2" charset="2"/>
              <a:buChar char="v"/>
            </a:pPr>
            <a:r>
              <a:rPr lang="es-CO" b="1" dirty="0"/>
              <a:t>Realizar seguimiento y administrar convenios y contratos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s-CO" sz="3200" b="1" dirty="0">
                <a:solidFill>
                  <a:schemeClr val="tx1"/>
                </a:solidFill>
              </a:rPr>
              <a:t>ADMINISTRATIVA Y FINANCIERA</a:t>
            </a:r>
            <a:br>
              <a:rPr lang="es-CO" sz="3200" b="1" dirty="0">
                <a:solidFill>
                  <a:schemeClr val="tx1"/>
                </a:solidFill>
              </a:rPr>
            </a:br>
            <a:r>
              <a:rPr lang="es-CO" sz="3200" b="1" dirty="0">
                <a:solidFill>
                  <a:schemeClr val="tx1"/>
                </a:solidFill>
              </a:rPr>
              <a:t>GRUPO SERVICIOS INFORMÁTICOS</a:t>
            </a:r>
          </a:p>
        </p:txBody>
      </p:sp>
      <p:sp>
        <p:nvSpPr>
          <p:cNvPr id="3" name="2 Marcador de contenido"/>
          <p:cNvSpPr>
            <a:spLocks noGrp="1"/>
          </p:cNvSpPr>
          <p:nvPr>
            <p:ph idx="1"/>
          </p:nvPr>
        </p:nvSpPr>
        <p:spPr/>
        <p:txBody>
          <a:bodyPr/>
          <a:lstStyle/>
          <a:p>
            <a:pPr algn="just">
              <a:buFont typeface="Wingdings" pitchFamily="2" charset="2"/>
              <a:buChar char="v"/>
            </a:pPr>
            <a:r>
              <a:rPr lang="es-CO" b="1" dirty="0"/>
              <a:t>Área encargada del mantenimiento y soporte técnico de la infraestructura tecnológica</a:t>
            </a:r>
          </a:p>
          <a:p>
            <a:pPr algn="just">
              <a:buFont typeface="Wingdings" pitchFamily="2" charset="2"/>
              <a:buChar char="v"/>
            </a:pPr>
            <a:r>
              <a:rPr lang="es-CO" b="1" dirty="0"/>
              <a:t>Vela por la seguridad de la plataforma tecnológica</a:t>
            </a:r>
          </a:p>
          <a:p>
            <a:pPr algn="just">
              <a:buFont typeface="Wingdings" pitchFamily="2" charset="2"/>
              <a:buChar char="v"/>
            </a:pPr>
            <a:r>
              <a:rPr lang="es-CO" b="1" dirty="0"/>
              <a:t>Administra la plataforma</a:t>
            </a:r>
          </a:p>
          <a:p>
            <a:pPr algn="just">
              <a:buFont typeface="Wingdings" pitchFamily="2" charset="2"/>
              <a:buChar char="v"/>
            </a:pPr>
            <a:r>
              <a:rPr lang="es-CO" b="1" dirty="0"/>
              <a:t>Gestiona los contenidos de la página web y de redes sociales</a:t>
            </a:r>
          </a:p>
          <a:p>
            <a:pPr>
              <a:buFont typeface="Wingdings" pitchFamily="2" charset="2"/>
              <a:buChar char="v"/>
            </a:pPr>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404664"/>
            <a:ext cx="5637312" cy="936104"/>
          </a:xfrm>
        </p:spPr>
        <p:style>
          <a:lnRef idx="1">
            <a:schemeClr val="accent2"/>
          </a:lnRef>
          <a:fillRef idx="2">
            <a:schemeClr val="accent2"/>
          </a:fillRef>
          <a:effectRef idx="1">
            <a:schemeClr val="accent2"/>
          </a:effectRef>
          <a:fontRef idx="minor">
            <a:schemeClr val="dk1"/>
          </a:fontRef>
        </p:style>
        <p:txBody>
          <a:bodyPr>
            <a:noAutofit/>
          </a:bodyPr>
          <a:lstStyle/>
          <a:p>
            <a:r>
              <a:rPr lang="es-CO" sz="3200" b="1" dirty="0">
                <a:solidFill>
                  <a:schemeClr val="tx1"/>
                </a:solidFill>
              </a:rPr>
              <a:t>CÓDIGO ÚNICO DISCIPLINARIO</a:t>
            </a:r>
            <a:br>
              <a:rPr lang="es-CO" sz="3200" b="1" dirty="0">
                <a:solidFill>
                  <a:schemeClr val="tx1"/>
                </a:solidFill>
              </a:rPr>
            </a:br>
            <a:r>
              <a:rPr lang="es-CO" sz="3200" b="1" dirty="0">
                <a:solidFill>
                  <a:schemeClr val="tx1"/>
                </a:solidFill>
              </a:rPr>
              <a:t>LEY 734 DEL 2002</a:t>
            </a:r>
          </a:p>
        </p:txBody>
      </p:sp>
      <p:sp>
        <p:nvSpPr>
          <p:cNvPr id="3" name="2 Marcador de contenido"/>
          <p:cNvSpPr>
            <a:spLocks noGrp="1"/>
          </p:cNvSpPr>
          <p:nvPr>
            <p:ph idx="1"/>
          </p:nvPr>
        </p:nvSpPr>
        <p:spPr/>
        <p:txBody>
          <a:bodyPr/>
          <a:lstStyle/>
          <a:p>
            <a:pPr algn="just">
              <a:buFont typeface="Wingdings" pitchFamily="2" charset="2"/>
              <a:buChar char="v"/>
            </a:pPr>
            <a:r>
              <a:rPr lang="es-CO" sz="2800" b="1" dirty="0"/>
              <a:t>Incumplimiento de deberes (Art.34.CDU)</a:t>
            </a:r>
          </a:p>
          <a:p>
            <a:pPr algn="just">
              <a:buFont typeface="Wingdings" pitchFamily="2" charset="2"/>
              <a:buChar char="v"/>
            </a:pPr>
            <a:r>
              <a:rPr lang="es-CO" sz="2800" b="1" dirty="0"/>
              <a:t>Extralimitación en el ejercicio de derechos y funciones (Art. 33.CDU)</a:t>
            </a:r>
          </a:p>
          <a:p>
            <a:pPr algn="just">
              <a:buFont typeface="Wingdings" pitchFamily="2" charset="2"/>
              <a:buChar char="v"/>
            </a:pPr>
            <a:r>
              <a:rPr lang="es-CO" sz="2800" b="1" dirty="0"/>
              <a:t>Incurrir en Prohibiciones (Art. 35 CDU)</a:t>
            </a:r>
          </a:p>
          <a:p>
            <a:pPr algn="just">
              <a:buFont typeface="Wingdings" pitchFamily="2" charset="2"/>
              <a:buChar char="v"/>
            </a:pPr>
            <a:r>
              <a:rPr lang="es-CO" sz="2800" b="1" dirty="0"/>
              <a:t>Violación del Régimen de:</a:t>
            </a:r>
          </a:p>
          <a:p>
            <a:pPr lvl="2" algn="just">
              <a:buFont typeface="Wingdings" pitchFamily="2" charset="2"/>
              <a:buChar char="ü"/>
            </a:pPr>
            <a:r>
              <a:rPr lang="es-CO" b="1" dirty="0"/>
              <a:t>Inhabilidades ( Art.37,38 y 41 CDU)</a:t>
            </a:r>
          </a:p>
          <a:p>
            <a:pPr lvl="2" algn="just">
              <a:buFont typeface="Wingdings" pitchFamily="2" charset="2"/>
              <a:buChar char="ü"/>
            </a:pPr>
            <a:r>
              <a:rPr lang="es-CO" b="1" dirty="0"/>
              <a:t>Incompatibilidades ( Art.39 y 41 CDU)</a:t>
            </a:r>
          </a:p>
          <a:p>
            <a:pPr lvl="2" algn="just">
              <a:buFont typeface="Wingdings" pitchFamily="2" charset="2"/>
              <a:buChar char="ü"/>
            </a:pPr>
            <a:r>
              <a:rPr lang="es-CO" b="1" dirty="0"/>
              <a:t>Impedimentos (Art.41 CDU)</a:t>
            </a:r>
          </a:p>
          <a:p>
            <a:pPr lvl="2" algn="just">
              <a:buFont typeface="Wingdings" pitchFamily="2" charset="2"/>
              <a:buChar char="ü"/>
            </a:pPr>
            <a:r>
              <a:rPr lang="es-CO" b="1" dirty="0"/>
              <a:t>Conflicto de Intereses (Art. 40 CDU)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3">
                                            <p:txEl>
                                              <p:pRg st="0" end="0"/>
                                            </p:txEl>
                                          </p:spTgt>
                                        </p:tgtEl>
                                        <p:attrNameLst>
                                          <p:attrName>ppt_w</p:attrName>
                                        </p:attrNameLst>
                                      </p:cBhvr>
                                      <p:tavLst>
                                        <p:tav tm="0">
                                          <p:val>
                                            <p:strVal val="ppt_w"/>
                                          </p:val>
                                        </p:tav>
                                        <p:tav tm="100000">
                                          <p:val>
                                            <p:fltVal val="0"/>
                                          </p:val>
                                        </p:tav>
                                      </p:tavLst>
                                    </p:anim>
                                    <p:anim calcmode="lin" valueType="num">
                                      <p:cBhvr>
                                        <p:cTn id="7" dur="1000"/>
                                        <p:tgtEl>
                                          <p:spTgt spid="3">
                                            <p:txEl>
                                              <p:pRg st="0" end="0"/>
                                            </p:txEl>
                                          </p:spTgt>
                                        </p:tgtEl>
                                        <p:attrNameLst>
                                          <p:attrName>ppt_h</p:attrName>
                                        </p:attrNameLst>
                                      </p:cBhvr>
                                      <p:tavLst>
                                        <p:tav tm="0">
                                          <p:val>
                                            <p:strVal val="ppt_h"/>
                                          </p:val>
                                        </p:tav>
                                        <p:tav tm="100000">
                                          <p:val>
                                            <p:fltVal val="0"/>
                                          </p:val>
                                        </p:tav>
                                      </p:tavLst>
                                    </p:anim>
                                    <p:anim calcmode="lin" valueType="num">
                                      <p:cBhvr>
                                        <p:cTn id="8"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9" dur="1000"/>
                                        <p:tgtEl>
                                          <p:spTgt spid="3">
                                            <p:txEl>
                                              <p:pRg st="0" end="0"/>
                                            </p:txEl>
                                          </p:spTgt>
                                        </p:tgtEl>
                                      </p:cBhvr>
                                    </p:animEffect>
                                    <p:set>
                                      <p:cBhvr>
                                        <p:cTn id="10"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3">
                                            <p:txEl>
                                              <p:pRg st="1" end="1"/>
                                            </p:txEl>
                                          </p:spTgt>
                                        </p:tgtEl>
                                        <p:attrNameLst>
                                          <p:attrName>ppt_w</p:attrName>
                                        </p:attrNameLst>
                                      </p:cBhvr>
                                      <p:tavLst>
                                        <p:tav tm="0">
                                          <p:val>
                                            <p:strVal val="ppt_w"/>
                                          </p:val>
                                        </p:tav>
                                        <p:tav tm="100000">
                                          <p:val>
                                            <p:fltVal val="0"/>
                                          </p:val>
                                        </p:tav>
                                      </p:tavLst>
                                    </p:anim>
                                    <p:anim calcmode="lin" valueType="num">
                                      <p:cBhvr>
                                        <p:cTn id="15" dur="1000"/>
                                        <p:tgtEl>
                                          <p:spTgt spid="3">
                                            <p:txEl>
                                              <p:pRg st="1" end="1"/>
                                            </p:txEl>
                                          </p:spTgt>
                                        </p:tgtEl>
                                        <p:attrNameLst>
                                          <p:attrName>ppt_h</p:attrName>
                                        </p:attrNameLst>
                                      </p:cBhvr>
                                      <p:tavLst>
                                        <p:tav tm="0">
                                          <p:val>
                                            <p:strVal val="ppt_h"/>
                                          </p:val>
                                        </p:tav>
                                        <p:tav tm="100000">
                                          <p:val>
                                            <p:fltVal val="0"/>
                                          </p:val>
                                        </p:tav>
                                      </p:tavLst>
                                    </p:anim>
                                    <p:anim calcmode="lin" valueType="num">
                                      <p:cBhvr>
                                        <p:cTn id="16" dur="1000"/>
                                        <p:tgtEl>
                                          <p:spTgt spid="3">
                                            <p:txEl>
                                              <p:pRg st="1" end="1"/>
                                            </p:txEl>
                                          </p:spTgt>
                                        </p:tgtEl>
                                        <p:attrNameLst>
                                          <p:attrName>style.rotation</p:attrName>
                                        </p:attrNameLst>
                                      </p:cBhvr>
                                      <p:tavLst>
                                        <p:tav tm="0">
                                          <p:val>
                                            <p:fltVal val="0"/>
                                          </p:val>
                                        </p:tav>
                                        <p:tav tm="100000">
                                          <p:val>
                                            <p:fltVal val="90"/>
                                          </p:val>
                                        </p:tav>
                                      </p:tavLst>
                                    </p:anim>
                                    <p:animEffect transition="out" filter="fade">
                                      <p:cBhvr>
                                        <p:cTn id="17" dur="1000"/>
                                        <p:tgtEl>
                                          <p:spTgt spid="3">
                                            <p:txEl>
                                              <p:pRg st="1" end="1"/>
                                            </p:txEl>
                                          </p:spTgt>
                                        </p:tgtEl>
                                      </p:cBhvr>
                                    </p:animEffect>
                                    <p:set>
                                      <p:cBhvr>
                                        <p:cTn id="18"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1" presetClass="exit" presetSubtype="0" fill="hold" grpId="0" nodeType="clickEffect">
                                  <p:stCondLst>
                                    <p:cond delay="0"/>
                                  </p:stCondLst>
                                  <p:childTnLst>
                                    <p:anim calcmode="lin" valueType="num">
                                      <p:cBhvr>
                                        <p:cTn id="22" dur="1000"/>
                                        <p:tgtEl>
                                          <p:spTgt spid="3">
                                            <p:txEl>
                                              <p:pRg st="2" end="2"/>
                                            </p:txEl>
                                          </p:spTgt>
                                        </p:tgtEl>
                                        <p:attrNameLst>
                                          <p:attrName>ppt_w</p:attrName>
                                        </p:attrNameLst>
                                      </p:cBhvr>
                                      <p:tavLst>
                                        <p:tav tm="0">
                                          <p:val>
                                            <p:strVal val="ppt_w"/>
                                          </p:val>
                                        </p:tav>
                                        <p:tav tm="100000">
                                          <p:val>
                                            <p:fltVal val="0"/>
                                          </p:val>
                                        </p:tav>
                                      </p:tavLst>
                                    </p:anim>
                                    <p:anim calcmode="lin" valueType="num">
                                      <p:cBhvr>
                                        <p:cTn id="23" dur="1000"/>
                                        <p:tgtEl>
                                          <p:spTgt spid="3">
                                            <p:txEl>
                                              <p:pRg st="2" end="2"/>
                                            </p:txEl>
                                          </p:spTgt>
                                        </p:tgtEl>
                                        <p:attrNameLst>
                                          <p:attrName>ppt_h</p:attrName>
                                        </p:attrNameLst>
                                      </p:cBhvr>
                                      <p:tavLst>
                                        <p:tav tm="0">
                                          <p:val>
                                            <p:strVal val="ppt_h"/>
                                          </p:val>
                                        </p:tav>
                                        <p:tav tm="100000">
                                          <p:val>
                                            <p:fltVal val="0"/>
                                          </p:val>
                                        </p:tav>
                                      </p:tavLst>
                                    </p:anim>
                                    <p:anim calcmode="lin" valueType="num">
                                      <p:cBhvr>
                                        <p:cTn id="24" dur="1000"/>
                                        <p:tgtEl>
                                          <p:spTgt spid="3">
                                            <p:txEl>
                                              <p:pRg st="2" end="2"/>
                                            </p:txEl>
                                          </p:spTgt>
                                        </p:tgtEl>
                                        <p:attrNameLst>
                                          <p:attrName>style.rotation</p:attrName>
                                        </p:attrNameLst>
                                      </p:cBhvr>
                                      <p:tavLst>
                                        <p:tav tm="0">
                                          <p:val>
                                            <p:fltVal val="0"/>
                                          </p:val>
                                        </p:tav>
                                        <p:tav tm="100000">
                                          <p:val>
                                            <p:fltVal val="90"/>
                                          </p:val>
                                        </p:tav>
                                      </p:tavLst>
                                    </p:anim>
                                    <p:animEffect transition="out" filter="fade">
                                      <p:cBhvr>
                                        <p:cTn id="25" dur="1000"/>
                                        <p:tgtEl>
                                          <p:spTgt spid="3">
                                            <p:txEl>
                                              <p:pRg st="2" end="2"/>
                                            </p:txEl>
                                          </p:spTgt>
                                        </p:tgtEl>
                                      </p:cBhvr>
                                    </p:animEffect>
                                    <p:set>
                                      <p:cBhvr>
                                        <p:cTn id="26" dur="1" fill="hold">
                                          <p:stCondLst>
                                            <p:cond delay="999"/>
                                          </p:stCondLst>
                                        </p:cTn>
                                        <p:tgtEl>
                                          <p:spTgt spid="3">
                                            <p:txEl>
                                              <p:pRg st="2" end="2"/>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grpId="0" nodeType="clickEffect">
                                  <p:stCondLst>
                                    <p:cond delay="0"/>
                                  </p:stCondLst>
                                  <p:childTnLst>
                                    <p:anim calcmode="lin" valueType="num">
                                      <p:cBhvr>
                                        <p:cTn id="30" dur="1000"/>
                                        <p:tgtEl>
                                          <p:spTgt spid="3">
                                            <p:txEl>
                                              <p:pRg st="3" end="3"/>
                                            </p:txEl>
                                          </p:spTgt>
                                        </p:tgtEl>
                                        <p:attrNameLst>
                                          <p:attrName>ppt_w</p:attrName>
                                        </p:attrNameLst>
                                      </p:cBhvr>
                                      <p:tavLst>
                                        <p:tav tm="0">
                                          <p:val>
                                            <p:strVal val="ppt_w"/>
                                          </p:val>
                                        </p:tav>
                                        <p:tav tm="100000">
                                          <p:val>
                                            <p:fltVal val="0"/>
                                          </p:val>
                                        </p:tav>
                                      </p:tavLst>
                                    </p:anim>
                                    <p:anim calcmode="lin" valueType="num">
                                      <p:cBhvr>
                                        <p:cTn id="31" dur="1000"/>
                                        <p:tgtEl>
                                          <p:spTgt spid="3">
                                            <p:txEl>
                                              <p:pRg st="3" end="3"/>
                                            </p:txEl>
                                          </p:spTgt>
                                        </p:tgtEl>
                                        <p:attrNameLst>
                                          <p:attrName>ppt_h</p:attrName>
                                        </p:attrNameLst>
                                      </p:cBhvr>
                                      <p:tavLst>
                                        <p:tav tm="0">
                                          <p:val>
                                            <p:strVal val="ppt_h"/>
                                          </p:val>
                                        </p:tav>
                                        <p:tav tm="100000">
                                          <p:val>
                                            <p:fltVal val="0"/>
                                          </p:val>
                                        </p:tav>
                                      </p:tavLst>
                                    </p:anim>
                                    <p:anim calcmode="lin" valueType="num">
                                      <p:cBhvr>
                                        <p:cTn id="32" dur="1000"/>
                                        <p:tgtEl>
                                          <p:spTgt spid="3">
                                            <p:txEl>
                                              <p:pRg st="3" end="3"/>
                                            </p:txEl>
                                          </p:spTgt>
                                        </p:tgtEl>
                                        <p:attrNameLst>
                                          <p:attrName>style.rotation</p:attrName>
                                        </p:attrNameLst>
                                      </p:cBhvr>
                                      <p:tavLst>
                                        <p:tav tm="0">
                                          <p:val>
                                            <p:fltVal val="0"/>
                                          </p:val>
                                        </p:tav>
                                        <p:tav tm="100000">
                                          <p:val>
                                            <p:fltVal val="90"/>
                                          </p:val>
                                        </p:tav>
                                      </p:tavLst>
                                    </p:anim>
                                    <p:animEffect transition="out" filter="fade">
                                      <p:cBhvr>
                                        <p:cTn id="33" dur="1000"/>
                                        <p:tgtEl>
                                          <p:spTgt spid="3">
                                            <p:txEl>
                                              <p:pRg st="3" end="3"/>
                                            </p:txEl>
                                          </p:spTgt>
                                        </p:tgtEl>
                                      </p:cBhvr>
                                    </p:animEffect>
                                    <p:set>
                                      <p:cBhvr>
                                        <p:cTn id="34" dur="1" fill="hold">
                                          <p:stCondLst>
                                            <p:cond delay="999"/>
                                          </p:stCondLst>
                                        </p:cTn>
                                        <p:tgtEl>
                                          <p:spTgt spid="3">
                                            <p:txEl>
                                              <p:pRg st="3" end="3"/>
                                            </p:txEl>
                                          </p:spTgt>
                                        </p:tgtEl>
                                        <p:attrNameLst>
                                          <p:attrName>style.visibility</p:attrName>
                                        </p:attrNameLst>
                                      </p:cBhvr>
                                      <p:to>
                                        <p:strVal val="hidden"/>
                                      </p:to>
                                    </p:set>
                                  </p:childTnLst>
                                </p:cTn>
                              </p:par>
                              <p:par>
                                <p:cTn id="35" presetID="31" presetClass="exit" presetSubtype="0" fill="hold" grpId="0" nodeType="withEffect">
                                  <p:stCondLst>
                                    <p:cond delay="0"/>
                                  </p:stCondLst>
                                  <p:childTnLst>
                                    <p:anim calcmode="lin" valueType="num">
                                      <p:cBhvr>
                                        <p:cTn id="36" dur="1000"/>
                                        <p:tgtEl>
                                          <p:spTgt spid="3">
                                            <p:txEl>
                                              <p:pRg st="4" end="4"/>
                                            </p:txEl>
                                          </p:spTgt>
                                        </p:tgtEl>
                                        <p:attrNameLst>
                                          <p:attrName>ppt_w</p:attrName>
                                        </p:attrNameLst>
                                      </p:cBhvr>
                                      <p:tavLst>
                                        <p:tav tm="0">
                                          <p:val>
                                            <p:strVal val="ppt_w"/>
                                          </p:val>
                                        </p:tav>
                                        <p:tav tm="100000">
                                          <p:val>
                                            <p:fltVal val="0"/>
                                          </p:val>
                                        </p:tav>
                                      </p:tavLst>
                                    </p:anim>
                                    <p:anim calcmode="lin" valueType="num">
                                      <p:cBhvr>
                                        <p:cTn id="37" dur="1000"/>
                                        <p:tgtEl>
                                          <p:spTgt spid="3">
                                            <p:txEl>
                                              <p:pRg st="4" end="4"/>
                                            </p:txEl>
                                          </p:spTgt>
                                        </p:tgtEl>
                                        <p:attrNameLst>
                                          <p:attrName>ppt_h</p:attrName>
                                        </p:attrNameLst>
                                      </p:cBhvr>
                                      <p:tavLst>
                                        <p:tav tm="0">
                                          <p:val>
                                            <p:strVal val="ppt_h"/>
                                          </p:val>
                                        </p:tav>
                                        <p:tav tm="100000">
                                          <p:val>
                                            <p:fltVal val="0"/>
                                          </p:val>
                                        </p:tav>
                                      </p:tavLst>
                                    </p:anim>
                                    <p:anim calcmode="lin" valueType="num">
                                      <p:cBhvr>
                                        <p:cTn id="38" dur="1000"/>
                                        <p:tgtEl>
                                          <p:spTgt spid="3">
                                            <p:txEl>
                                              <p:pRg st="4" end="4"/>
                                            </p:txEl>
                                          </p:spTgt>
                                        </p:tgtEl>
                                        <p:attrNameLst>
                                          <p:attrName>style.rotation</p:attrName>
                                        </p:attrNameLst>
                                      </p:cBhvr>
                                      <p:tavLst>
                                        <p:tav tm="0">
                                          <p:val>
                                            <p:fltVal val="0"/>
                                          </p:val>
                                        </p:tav>
                                        <p:tav tm="100000">
                                          <p:val>
                                            <p:fltVal val="90"/>
                                          </p:val>
                                        </p:tav>
                                      </p:tavLst>
                                    </p:anim>
                                    <p:animEffect transition="out" filter="fade">
                                      <p:cBhvr>
                                        <p:cTn id="39" dur="1000"/>
                                        <p:tgtEl>
                                          <p:spTgt spid="3">
                                            <p:txEl>
                                              <p:pRg st="4" end="4"/>
                                            </p:txEl>
                                          </p:spTgt>
                                        </p:tgtEl>
                                      </p:cBhvr>
                                    </p:animEffect>
                                    <p:set>
                                      <p:cBhvr>
                                        <p:cTn id="40" dur="1" fill="hold">
                                          <p:stCondLst>
                                            <p:cond delay="999"/>
                                          </p:stCondLst>
                                        </p:cTn>
                                        <p:tgtEl>
                                          <p:spTgt spid="3">
                                            <p:txEl>
                                              <p:pRg st="4" end="4"/>
                                            </p:txEl>
                                          </p:spTgt>
                                        </p:tgtEl>
                                        <p:attrNameLst>
                                          <p:attrName>style.visibility</p:attrName>
                                        </p:attrNameLst>
                                      </p:cBhvr>
                                      <p:to>
                                        <p:strVal val="hidden"/>
                                      </p:to>
                                    </p:set>
                                  </p:childTnLst>
                                </p:cTn>
                              </p:par>
                              <p:par>
                                <p:cTn id="41" presetID="31" presetClass="exit" presetSubtype="0" fill="hold" grpId="0" nodeType="withEffect">
                                  <p:stCondLst>
                                    <p:cond delay="0"/>
                                  </p:stCondLst>
                                  <p:childTnLst>
                                    <p:anim calcmode="lin" valueType="num">
                                      <p:cBhvr>
                                        <p:cTn id="42" dur="1000"/>
                                        <p:tgtEl>
                                          <p:spTgt spid="3">
                                            <p:txEl>
                                              <p:pRg st="5" end="5"/>
                                            </p:txEl>
                                          </p:spTgt>
                                        </p:tgtEl>
                                        <p:attrNameLst>
                                          <p:attrName>ppt_w</p:attrName>
                                        </p:attrNameLst>
                                      </p:cBhvr>
                                      <p:tavLst>
                                        <p:tav tm="0">
                                          <p:val>
                                            <p:strVal val="ppt_w"/>
                                          </p:val>
                                        </p:tav>
                                        <p:tav tm="100000">
                                          <p:val>
                                            <p:fltVal val="0"/>
                                          </p:val>
                                        </p:tav>
                                      </p:tavLst>
                                    </p:anim>
                                    <p:anim calcmode="lin" valueType="num">
                                      <p:cBhvr>
                                        <p:cTn id="43" dur="1000"/>
                                        <p:tgtEl>
                                          <p:spTgt spid="3">
                                            <p:txEl>
                                              <p:pRg st="5" end="5"/>
                                            </p:txEl>
                                          </p:spTgt>
                                        </p:tgtEl>
                                        <p:attrNameLst>
                                          <p:attrName>ppt_h</p:attrName>
                                        </p:attrNameLst>
                                      </p:cBhvr>
                                      <p:tavLst>
                                        <p:tav tm="0">
                                          <p:val>
                                            <p:strVal val="ppt_h"/>
                                          </p:val>
                                        </p:tav>
                                        <p:tav tm="100000">
                                          <p:val>
                                            <p:fltVal val="0"/>
                                          </p:val>
                                        </p:tav>
                                      </p:tavLst>
                                    </p:anim>
                                    <p:anim calcmode="lin" valueType="num">
                                      <p:cBhvr>
                                        <p:cTn id="44" dur="1000"/>
                                        <p:tgtEl>
                                          <p:spTgt spid="3">
                                            <p:txEl>
                                              <p:pRg st="5" end="5"/>
                                            </p:txEl>
                                          </p:spTgt>
                                        </p:tgtEl>
                                        <p:attrNameLst>
                                          <p:attrName>style.rotation</p:attrName>
                                        </p:attrNameLst>
                                      </p:cBhvr>
                                      <p:tavLst>
                                        <p:tav tm="0">
                                          <p:val>
                                            <p:fltVal val="0"/>
                                          </p:val>
                                        </p:tav>
                                        <p:tav tm="100000">
                                          <p:val>
                                            <p:fltVal val="90"/>
                                          </p:val>
                                        </p:tav>
                                      </p:tavLst>
                                    </p:anim>
                                    <p:animEffect transition="out" filter="fade">
                                      <p:cBhvr>
                                        <p:cTn id="45" dur="1000"/>
                                        <p:tgtEl>
                                          <p:spTgt spid="3">
                                            <p:txEl>
                                              <p:pRg st="5" end="5"/>
                                            </p:txEl>
                                          </p:spTgt>
                                        </p:tgtEl>
                                      </p:cBhvr>
                                    </p:animEffect>
                                    <p:set>
                                      <p:cBhvr>
                                        <p:cTn id="46" dur="1" fill="hold">
                                          <p:stCondLst>
                                            <p:cond delay="999"/>
                                          </p:stCondLst>
                                        </p:cTn>
                                        <p:tgtEl>
                                          <p:spTgt spid="3">
                                            <p:txEl>
                                              <p:pRg st="5" end="5"/>
                                            </p:txEl>
                                          </p:spTgt>
                                        </p:tgtEl>
                                        <p:attrNameLst>
                                          <p:attrName>style.visibility</p:attrName>
                                        </p:attrNameLst>
                                      </p:cBhvr>
                                      <p:to>
                                        <p:strVal val="hidden"/>
                                      </p:to>
                                    </p:set>
                                  </p:childTnLst>
                                </p:cTn>
                              </p:par>
                              <p:par>
                                <p:cTn id="47" presetID="31" presetClass="exit" presetSubtype="0" fill="hold" grpId="0" nodeType="withEffect">
                                  <p:stCondLst>
                                    <p:cond delay="0"/>
                                  </p:stCondLst>
                                  <p:childTnLst>
                                    <p:anim calcmode="lin" valueType="num">
                                      <p:cBhvr>
                                        <p:cTn id="48" dur="1000"/>
                                        <p:tgtEl>
                                          <p:spTgt spid="3">
                                            <p:txEl>
                                              <p:pRg st="6" end="6"/>
                                            </p:txEl>
                                          </p:spTgt>
                                        </p:tgtEl>
                                        <p:attrNameLst>
                                          <p:attrName>ppt_w</p:attrName>
                                        </p:attrNameLst>
                                      </p:cBhvr>
                                      <p:tavLst>
                                        <p:tav tm="0">
                                          <p:val>
                                            <p:strVal val="ppt_w"/>
                                          </p:val>
                                        </p:tav>
                                        <p:tav tm="100000">
                                          <p:val>
                                            <p:fltVal val="0"/>
                                          </p:val>
                                        </p:tav>
                                      </p:tavLst>
                                    </p:anim>
                                    <p:anim calcmode="lin" valueType="num">
                                      <p:cBhvr>
                                        <p:cTn id="49" dur="1000"/>
                                        <p:tgtEl>
                                          <p:spTgt spid="3">
                                            <p:txEl>
                                              <p:pRg st="6" end="6"/>
                                            </p:txEl>
                                          </p:spTgt>
                                        </p:tgtEl>
                                        <p:attrNameLst>
                                          <p:attrName>ppt_h</p:attrName>
                                        </p:attrNameLst>
                                      </p:cBhvr>
                                      <p:tavLst>
                                        <p:tav tm="0">
                                          <p:val>
                                            <p:strVal val="ppt_h"/>
                                          </p:val>
                                        </p:tav>
                                        <p:tav tm="100000">
                                          <p:val>
                                            <p:fltVal val="0"/>
                                          </p:val>
                                        </p:tav>
                                      </p:tavLst>
                                    </p:anim>
                                    <p:anim calcmode="lin" valueType="num">
                                      <p:cBhvr>
                                        <p:cTn id="50" dur="1000"/>
                                        <p:tgtEl>
                                          <p:spTgt spid="3">
                                            <p:txEl>
                                              <p:pRg st="6" end="6"/>
                                            </p:txEl>
                                          </p:spTgt>
                                        </p:tgtEl>
                                        <p:attrNameLst>
                                          <p:attrName>style.rotation</p:attrName>
                                        </p:attrNameLst>
                                      </p:cBhvr>
                                      <p:tavLst>
                                        <p:tav tm="0">
                                          <p:val>
                                            <p:fltVal val="0"/>
                                          </p:val>
                                        </p:tav>
                                        <p:tav tm="100000">
                                          <p:val>
                                            <p:fltVal val="90"/>
                                          </p:val>
                                        </p:tav>
                                      </p:tavLst>
                                    </p:anim>
                                    <p:animEffect transition="out" filter="fade">
                                      <p:cBhvr>
                                        <p:cTn id="51" dur="1000"/>
                                        <p:tgtEl>
                                          <p:spTgt spid="3">
                                            <p:txEl>
                                              <p:pRg st="6" end="6"/>
                                            </p:txEl>
                                          </p:spTgt>
                                        </p:tgtEl>
                                      </p:cBhvr>
                                    </p:animEffect>
                                    <p:set>
                                      <p:cBhvr>
                                        <p:cTn id="52" dur="1" fill="hold">
                                          <p:stCondLst>
                                            <p:cond delay="999"/>
                                          </p:stCondLst>
                                        </p:cTn>
                                        <p:tgtEl>
                                          <p:spTgt spid="3">
                                            <p:txEl>
                                              <p:pRg st="6" end="6"/>
                                            </p:txEl>
                                          </p:spTgt>
                                        </p:tgtEl>
                                        <p:attrNameLst>
                                          <p:attrName>style.visibility</p:attrName>
                                        </p:attrNameLst>
                                      </p:cBhvr>
                                      <p:to>
                                        <p:strVal val="hidden"/>
                                      </p:to>
                                    </p:set>
                                  </p:childTnLst>
                                </p:cTn>
                              </p:par>
                              <p:par>
                                <p:cTn id="53" presetID="31" presetClass="exit" presetSubtype="0" fill="hold" grpId="0" nodeType="withEffect">
                                  <p:stCondLst>
                                    <p:cond delay="0"/>
                                  </p:stCondLst>
                                  <p:childTnLst>
                                    <p:anim calcmode="lin" valueType="num">
                                      <p:cBhvr>
                                        <p:cTn id="54" dur="1000"/>
                                        <p:tgtEl>
                                          <p:spTgt spid="3">
                                            <p:txEl>
                                              <p:pRg st="7" end="7"/>
                                            </p:txEl>
                                          </p:spTgt>
                                        </p:tgtEl>
                                        <p:attrNameLst>
                                          <p:attrName>ppt_w</p:attrName>
                                        </p:attrNameLst>
                                      </p:cBhvr>
                                      <p:tavLst>
                                        <p:tav tm="0">
                                          <p:val>
                                            <p:strVal val="ppt_w"/>
                                          </p:val>
                                        </p:tav>
                                        <p:tav tm="100000">
                                          <p:val>
                                            <p:fltVal val="0"/>
                                          </p:val>
                                        </p:tav>
                                      </p:tavLst>
                                    </p:anim>
                                    <p:anim calcmode="lin" valueType="num">
                                      <p:cBhvr>
                                        <p:cTn id="55" dur="1000"/>
                                        <p:tgtEl>
                                          <p:spTgt spid="3">
                                            <p:txEl>
                                              <p:pRg st="7" end="7"/>
                                            </p:txEl>
                                          </p:spTgt>
                                        </p:tgtEl>
                                        <p:attrNameLst>
                                          <p:attrName>ppt_h</p:attrName>
                                        </p:attrNameLst>
                                      </p:cBhvr>
                                      <p:tavLst>
                                        <p:tav tm="0">
                                          <p:val>
                                            <p:strVal val="ppt_h"/>
                                          </p:val>
                                        </p:tav>
                                        <p:tav tm="100000">
                                          <p:val>
                                            <p:fltVal val="0"/>
                                          </p:val>
                                        </p:tav>
                                      </p:tavLst>
                                    </p:anim>
                                    <p:anim calcmode="lin" valueType="num">
                                      <p:cBhvr>
                                        <p:cTn id="56" dur="1000"/>
                                        <p:tgtEl>
                                          <p:spTgt spid="3">
                                            <p:txEl>
                                              <p:pRg st="7" end="7"/>
                                            </p:txEl>
                                          </p:spTgt>
                                        </p:tgtEl>
                                        <p:attrNameLst>
                                          <p:attrName>style.rotation</p:attrName>
                                        </p:attrNameLst>
                                      </p:cBhvr>
                                      <p:tavLst>
                                        <p:tav tm="0">
                                          <p:val>
                                            <p:fltVal val="0"/>
                                          </p:val>
                                        </p:tav>
                                        <p:tav tm="100000">
                                          <p:val>
                                            <p:fltVal val="90"/>
                                          </p:val>
                                        </p:tav>
                                      </p:tavLst>
                                    </p:anim>
                                    <p:animEffect transition="out" filter="fade">
                                      <p:cBhvr>
                                        <p:cTn id="57" dur="1000"/>
                                        <p:tgtEl>
                                          <p:spTgt spid="3">
                                            <p:txEl>
                                              <p:pRg st="7" end="7"/>
                                            </p:txEl>
                                          </p:spTgt>
                                        </p:tgtEl>
                                      </p:cBhvr>
                                    </p:animEffect>
                                    <p:set>
                                      <p:cBhvr>
                                        <p:cTn id="58" dur="1" fill="hold">
                                          <p:stCondLst>
                                            <p:cond delay="999"/>
                                          </p:stCondLst>
                                        </p:cTn>
                                        <p:tgtEl>
                                          <p:spTgt spid="3">
                                            <p:txEl>
                                              <p:pRg st="7" end="7"/>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188640"/>
            <a:ext cx="6480720" cy="1224136"/>
          </a:xfrm>
        </p:spPr>
        <p:style>
          <a:lnRef idx="1">
            <a:schemeClr val="accent2"/>
          </a:lnRef>
          <a:fillRef idx="2">
            <a:schemeClr val="accent2"/>
          </a:fillRef>
          <a:effectRef idx="1">
            <a:schemeClr val="accent2"/>
          </a:effectRef>
          <a:fontRef idx="minor">
            <a:schemeClr val="dk1"/>
          </a:fontRef>
        </p:style>
        <p:txBody>
          <a:bodyPr>
            <a:noAutofit/>
          </a:bodyPr>
          <a:lstStyle/>
          <a:p>
            <a:r>
              <a:rPr lang="es-CO" sz="3200" b="1" dirty="0">
                <a:solidFill>
                  <a:schemeClr val="tx1"/>
                </a:solidFill>
              </a:rPr>
              <a:t>CÓDIGO ÚNICO DISCIPLINARIO</a:t>
            </a:r>
            <a:br>
              <a:rPr lang="es-CO" sz="3200" b="1" dirty="0">
                <a:solidFill>
                  <a:schemeClr val="tx1"/>
                </a:solidFill>
              </a:rPr>
            </a:br>
            <a:r>
              <a:rPr lang="es-CO" sz="3200" b="1" dirty="0">
                <a:solidFill>
                  <a:schemeClr val="tx1"/>
                </a:solidFill>
              </a:rPr>
              <a:t>LEY 734 DEL 2002</a:t>
            </a:r>
            <a:endParaRPr lang="es-CO" sz="3200" dirty="0"/>
          </a:p>
        </p:txBody>
      </p:sp>
      <p:sp>
        <p:nvSpPr>
          <p:cNvPr id="3" name="2 Marcador de contenido"/>
          <p:cNvSpPr>
            <a:spLocks noGrp="1"/>
          </p:cNvSpPr>
          <p:nvPr>
            <p:ph idx="1"/>
          </p:nvPr>
        </p:nvSpPr>
        <p:spPr>
          <a:xfrm>
            <a:off x="500034" y="1772816"/>
            <a:ext cx="8229600" cy="4513703"/>
          </a:xfrm>
        </p:spPr>
        <p:txBody>
          <a:bodyPr/>
          <a:lstStyle/>
          <a:p>
            <a:pPr algn="just">
              <a:buFont typeface="Wingdings" pitchFamily="2" charset="2"/>
              <a:buChar char="v"/>
            </a:pPr>
            <a:r>
              <a:rPr lang="es-CO" sz="2800" b="1" dirty="0">
                <a:latin typeface="Arial" pitchFamily="34" charset="0"/>
                <a:cs typeface="Arial" pitchFamily="34" charset="0"/>
              </a:rPr>
              <a:t>Administración de personal</a:t>
            </a:r>
          </a:p>
          <a:p>
            <a:pPr lvl="1" algn="just">
              <a:buFont typeface="Wingdings" pitchFamily="2" charset="2"/>
              <a:buChar char="ü"/>
            </a:pPr>
            <a:r>
              <a:rPr lang="es-CO" b="1" dirty="0">
                <a:latin typeface="Arial" pitchFamily="34" charset="0"/>
                <a:cs typeface="Arial" pitchFamily="34" charset="0"/>
              </a:rPr>
              <a:t>Abandono del cargo</a:t>
            </a:r>
          </a:p>
          <a:p>
            <a:pPr lvl="1" algn="just">
              <a:buFont typeface="Wingdings" pitchFamily="2" charset="2"/>
              <a:buChar char="ü"/>
            </a:pPr>
            <a:r>
              <a:rPr lang="es-CO" b="1" dirty="0">
                <a:latin typeface="Arial" pitchFamily="34" charset="0"/>
                <a:cs typeface="Arial" pitchFamily="34" charset="0"/>
              </a:rPr>
              <a:t>Inasistencia a laborar</a:t>
            </a:r>
          </a:p>
          <a:p>
            <a:pPr lvl="1" algn="just">
              <a:buFont typeface="Wingdings" pitchFamily="2" charset="2"/>
              <a:buChar char="ü"/>
            </a:pPr>
            <a:r>
              <a:rPr lang="es-CO" b="1" dirty="0">
                <a:latin typeface="Arial" pitchFamily="34" charset="0"/>
                <a:cs typeface="Arial" pitchFamily="34" charset="0"/>
              </a:rPr>
              <a:t>Asistir al trabajo en estado de embriaguez</a:t>
            </a:r>
          </a:p>
          <a:p>
            <a:pPr lvl="1" algn="just">
              <a:buFont typeface="Wingdings" pitchFamily="2" charset="2"/>
              <a:buChar char="ü"/>
            </a:pPr>
            <a:r>
              <a:rPr lang="es-CO" b="1" dirty="0">
                <a:latin typeface="Arial" pitchFamily="34" charset="0"/>
                <a:cs typeface="Arial" pitchFamily="34" charset="0"/>
              </a:rPr>
              <a:t>Maltrato a los usuarios y compañeros</a:t>
            </a:r>
          </a:p>
          <a:p>
            <a:pPr lvl="1" algn="just">
              <a:buFont typeface="Wingdings" pitchFamily="2" charset="2"/>
              <a:buChar char="ü"/>
            </a:pPr>
            <a:r>
              <a:rPr lang="es-CO" b="1" dirty="0">
                <a:latin typeface="Arial" pitchFamily="34" charset="0"/>
                <a:cs typeface="Arial" pitchFamily="34" charset="0"/>
              </a:rPr>
              <a:t>Participación en política – Ley de garantías (996 del 2005)</a:t>
            </a:r>
          </a:p>
          <a:p>
            <a:pPr lvl="1">
              <a:buNone/>
            </a:pPr>
            <a:endParaRPr lang="es-CO" sz="2000" dirty="0"/>
          </a:p>
          <a:p>
            <a:pPr lvl="1">
              <a:buNone/>
            </a:pPr>
            <a:endParaRPr lang="es-CO" sz="2000" dirty="0"/>
          </a:p>
          <a:p>
            <a:pPr lvl="1">
              <a:buNone/>
            </a:pPr>
            <a:endParaRPr lang="es-CO" sz="2000" dirty="0"/>
          </a:p>
          <a:p>
            <a:pPr lvl="1">
              <a:buFont typeface="Wingdings" pitchFamily="2" charset="2"/>
              <a:buChar char="v"/>
            </a:pPr>
            <a:endParaRPr lang="es-CO" sz="2000" dirty="0"/>
          </a:p>
          <a:p>
            <a:pPr lvl="1">
              <a:buFont typeface="Wingdings" pitchFamily="2" charset="2"/>
              <a:buChar char="ü"/>
            </a:pPr>
            <a:endParaRPr lang="es-CO" sz="2000" dirty="0"/>
          </a:p>
          <a:p>
            <a:pPr lvl="1">
              <a:buFont typeface="Wingdings" pitchFamily="2" charset="2"/>
              <a:buChar char="ü"/>
            </a:pPr>
            <a:endParaRPr lang="es-CO" sz="2000" dirty="0"/>
          </a:p>
          <a:p>
            <a:pPr lvl="1">
              <a:buFont typeface="Wingdings" pitchFamily="2" charset="2"/>
              <a:buChar char="ü"/>
            </a:pPr>
            <a:endParaRPr lang="es-CO" sz="2000" dirty="0"/>
          </a:p>
          <a:p>
            <a:pPr lvl="1">
              <a:buFont typeface="Wingdings" pitchFamily="2" charset="2"/>
              <a:buChar char="ü"/>
            </a:pPr>
            <a:endParaRPr lang="es-CO" sz="2000" dirty="0"/>
          </a:p>
          <a:p>
            <a:pPr lvl="1">
              <a:buFont typeface="Wingdings" pitchFamily="2" charset="2"/>
              <a:buChar char="ü"/>
            </a:pPr>
            <a:endParaRPr lang="es-CO" sz="2000" dirty="0"/>
          </a:p>
          <a:p>
            <a:pPr lvl="1">
              <a:buFont typeface="Wingdings" pitchFamily="2" charset="2"/>
              <a:buChar char="v"/>
            </a:pPr>
            <a:endParaRPr lang="es-CO"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6" dur="500"/>
                                        <p:tgtEl>
                                          <p:spTgt spid="3">
                                            <p:txEl>
                                              <p:pRg st="3" end="3"/>
                                            </p:txEl>
                                          </p:spTgt>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9" dur="500"/>
                                        <p:tgtEl>
                                          <p:spTgt spid="3">
                                            <p:txEl>
                                              <p:pRg st="4" end="4"/>
                                            </p:txEl>
                                          </p:spTgt>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404664"/>
            <a:ext cx="6264696" cy="1296144"/>
          </a:xfrm>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prstClr val="black"/>
                </a:solidFill>
                <a:ea typeface="+mn-ea"/>
                <a:cs typeface="+mn-cs"/>
              </a:rPr>
              <a:t>CODIGO UNICO DISCIPLINARIO</a:t>
            </a:r>
            <a:br>
              <a:rPr lang="es-CO" sz="3200" b="1" dirty="0">
                <a:solidFill>
                  <a:prstClr val="black"/>
                </a:solidFill>
                <a:ea typeface="+mn-ea"/>
                <a:cs typeface="+mn-cs"/>
              </a:rPr>
            </a:br>
            <a:r>
              <a:rPr lang="es-CO" sz="3200" b="1" dirty="0">
                <a:solidFill>
                  <a:prstClr val="black"/>
                </a:solidFill>
                <a:ea typeface="+mn-ea"/>
                <a:cs typeface="+mn-cs"/>
              </a:rPr>
              <a:t>LEY 734 DEL 2002</a:t>
            </a:r>
            <a:endParaRPr lang="es-CO" dirty="0"/>
          </a:p>
        </p:txBody>
      </p:sp>
      <p:sp>
        <p:nvSpPr>
          <p:cNvPr id="3" name="2 Marcador de contenido"/>
          <p:cNvSpPr>
            <a:spLocks noGrp="1"/>
          </p:cNvSpPr>
          <p:nvPr>
            <p:ph idx="1"/>
          </p:nvPr>
        </p:nvSpPr>
        <p:spPr>
          <a:xfrm>
            <a:off x="457200" y="2060848"/>
            <a:ext cx="8229600" cy="4065315"/>
          </a:xfrm>
        </p:spPr>
        <p:txBody>
          <a:bodyPr/>
          <a:lstStyle/>
          <a:p>
            <a:pPr lvl="0" algn="just">
              <a:buFont typeface="Wingdings" pitchFamily="2" charset="2"/>
              <a:buChar char="v"/>
            </a:pPr>
            <a:r>
              <a:rPr lang="es-CO" sz="2800" b="1" dirty="0">
                <a:solidFill>
                  <a:prstClr val="black"/>
                </a:solidFill>
                <a:latin typeface="Arial" pitchFamily="34" charset="0"/>
                <a:cs typeface="Arial" pitchFamily="34" charset="0"/>
              </a:rPr>
              <a:t>Incumplimiento de funciones administrativas</a:t>
            </a:r>
          </a:p>
          <a:p>
            <a:pPr lvl="1" algn="just">
              <a:buFont typeface="Wingdings" pitchFamily="2" charset="2"/>
              <a:buChar char="ü"/>
            </a:pPr>
            <a:r>
              <a:rPr lang="es-CO" b="1" dirty="0">
                <a:solidFill>
                  <a:prstClr val="black"/>
                </a:solidFill>
                <a:latin typeface="Arial" pitchFamily="34" charset="0"/>
                <a:cs typeface="Arial" pitchFamily="34" charset="0"/>
              </a:rPr>
              <a:t>No contestación a los derechos de Petición</a:t>
            </a:r>
          </a:p>
          <a:p>
            <a:pPr lvl="1" algn="just">
              <a:buFont typeface="Wingdings" pitchFamily="2" charset="2"/>
              <a:buChar char="ü"/>
            </a:pPr>
            <a:r>
              <a:rPr lang="es-CO" b="1" dirty="0">
                <a:solidFill>
                  <a:prstClr val="black"/>
                </a:solidFill>
                <a:latin typeface="Arial" pitchFamily="34" charset="0"/>
                <a:cs typeface="Arial" pitchFamily="34" charset="0"/>
              </a:rPr>
              <a:t>Omisión en el trámite a los requerimientos realizados por los órganos de control (solicitudes, hallazgos, informes</a:t>
            </a:r>
            <a:r>
              <a:rPr lang="es-CO" b="1" dirty="0">
                <a:solidFill>
                  <a:prstClr val="black"/>
                </a:solidFill>
              </a:rPr>
              <a:t>). </a:t>
            </a:r>
          </a:p>
          <a:p>
            <a:endParaRPr lang="es-CO" dirty="0"/>
          </a:p>
        </p:txBody>
      </p:sp>
    </p:spTree>
    <p:extLst>
      <p:ext uri="{BB962C8B-B14F-4D97-AF65-F5344CB8AC3E}">
        <p14:creationId xmlns:p14="http://schemas.microsoft.com/office/powerpoint/2010/main" val="186682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3">
                                            <p:txEl>
                                              <p:pRg st="0" end="0"/>
                                            </p:txEl>
                                          </p:spTgt>
                                        </p:tgtEl>
                                        <p:attrNameLst>
                                          <p:attrName>style.color</p:attrName>
                                        </p:attrNameLst>
                                      </p:cBhvr>
                                      <p:to>
                                        <p:clrVal>
                                          <a:schemeClr val="accent2"/>
                                        </p:clrVal>
                                      </p:to>
                                    </p:set>
                                    <p:set>
                                      <p:cBhvr>
                                        <p:cTn id="7" dur="500" fill="hold"/>
                                        <p:tgtEl>
                                          <p:spTgt spid="3">
                                            <p:txEl>
                                              <p:pRg st="0" end="0"/>
                                            </p:txEl>
                                          </p:spTgt>
                                        </p:tgtEl>
                                        <p:attrNameLst>
                                          <p:attrName>fillcolor</p:attrName>
                                        </p:attrNameLst>
                                      </p:cBhvr>
                                      <p:to>
                                        <p:clrVal>
                                          <a:schemeClr val="accent2"/>
                                        </p:clrVal>
                                      </p:to>
                                    </p:set>
                                    <p:set>
                                      <p:cBhvr>
                                        <p:cTn id="8" dur="500" fill="hold"/>
                                        <p:tgtEl>
                                          <p:spTgt spid="3">
                                            <p:txEl>
                                              <p:pRg st="0" end="0"/>
                                            </p:txEl>
                                          </p:spTgt>
                                        </p:tgtEl>
                                        <p:attrNameLst>
                                          <p:attrName>fill.type</p:attrName>
                                        </p:attrNameLst>
                                      </p:cBhvr>
                                      <p:to>
                                        <p:strVal val="solid"/>
                                      </p:to>
                                    </p:set>
                                  </p:childTnLst>
                                </p:cTn>
                              </p:par>
                              <p:par>
                                <p:cTn id="9" presetID="16" presetClass="emph" presetSubtype="0" fill="hold" grpId="0" nodeType="withEffect">
                                  <p:stCondLst>
                                    <p:cond delay="0"/>
                                  </p:stCondLst>
                                  <p:iterate type="lt">
                                    <p:tmPct val="4000"/>
                                  </p:iterate>
                                  <p:childTnLst>
                                    <p:set>
                                      <p:cBhvr override="childStyle">
                                        <p:cTn id="10" dur="500" fill="hold"/>
                                        <p:tgtEl>
                                          <p:spTgt spid="3">
                                            <p:txEl>
                                              <p:pRg st="1" end="1"/>
                                            </p:txEl>
                                          </p:spTgt>
                                        </p:tgtEl>
                                        <p:attrNameLst>
                                          <p:attrName>style.color</p:attrName>
                                        </p:attrNameLst>
                                      </p:cBhvr>
                                      <p:to>
                                        <p:clrVal>
                                          <a:schemeClr val="accent2"/>
                                        </p:clrVal>
                                      </p:to>
                                    </p:set>
                                    <p:set>
                                      <p:cBhvr>
                                        <p:cTn id="11" dur="500" fill="hold"/>
                                        <p:tgtEl>
                                          <p:spTgt spid="3">
                                            <p:txEl>
                                              <p:pRg st="1" end="1"/>
                                            </p:txEl>
                                          </p:spTgt>
                                        </p:tgtEl>
                                        <p:attrNameLst>
                                          <p:attrName>fillcolor</p:attrName>
                                        </p:attrNameLst>
                                      </p:cBhvr>
                                      <p:to>
                                        <p:clrVal>
                                          <a:schemeClr val="accent2"/>
                                        </p:clrVal>
                                      </p:to>
                                    </p:set>
                                    <p:set>
                                      <p:cBhvr>
                                        <p:cTn id="12" dur="500" fill="hold"/>
                                        <p:tgtEl>
                                          <p:spTgt spid="3">
                                            <p:txEl>
                                              <p:pRg st="1" end="1"/>
                                            </p:txEl>
                                          </p:spTgt>
                                        </p:tgtEl>
                                        <p:attrNameLst>
                                          <p:attrName>fill.type</p:attrName>
                                        </p:attrNameLst>
                                      </p:cBhvr>
                                      <p:to>
                                        <p:strVal val="solid"/>
                                      </p:to>
                                    </p:set>
                                  </p:childTnLst>
                                </p:cTn>
                              </p:par>
                              <p:par>
                                <p:cTn id="13" presetID="16" presetClass="emph" presetSubtype="0" fill="hold" grpId="0" nodeType="withEffect">
                                  <p:stCondLst>
                                    <p:cond delay="0"/>
                                  </p:stCondLst>
                                  <p:iterate type="lt">
                                    <p:tmPct val="4000"/>
                                  </p:iterate>
                                  <p:childTnLst>
                                    <p:set>
                                      <p:cBhvr override="childStyle">
                                        <p:cTn id="14" dur="500" fill="hold"/>
                                        <p:tgtEl>
                                          <p:spTgt spid="3">
                                            <p:txEl>
                                              <p:pRg st="2" end="2"/>
                                            </p:txEl>
                                          </p:spTgt>
                                        </p:tgtEl>
                                        <p:attrNameLst>
                                          <p:attrName>style.color</p:attrName>
                                        </p:attrNameLst>
                                      </p:cBhvr>
                                      <p:to>
                                        <p:clrVal>
                                          <a:schemeClr val="accent2"/>
                                        </p:clrVal>
                                      </p:to>
                                    </p:set>
                                    <p:set>
                                      <p:cBhvr>
                                        <p:cTn id="15" dur="500" fill="hold"/>
                                        <p:tgtEl>
                                          <p:spTgt spid="3">
                                            <p:txEl>
                                              <p:pRg st="2" end="2"/>
                                            </p:txEl>
                                          </p:spTgt>
                                        </p:tgtEl>
                                        <p:attrNameLst>
                                          <p:attrName>fillcolor</p:attrName>
                                        </p:attrNameLst>
                                      </p:cBhvr>
                                      <p:to>
                                        <p:clrVal>
                                          <a:schemeClr val="accent2"/>
                                        </p:clrVal>
                                      </p:to>
                                    </p:set>
                                    <p:set>
                                      <p:cBhvr>
                                        <p:cTn id="16" dur="500" fill="hold"/>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404664"/>
            <a:ext cx="5976664" cy="1080120"/>
          </a:xfrm>
        </p:spPr>
        <p:style>
          <a:lnRef idx="1">
            <a:schemeClr val="accent2"/>
          </a:lnRef>
          <a:fillRef idx="2">
            <a:schemeClr val="accent2"/>
          </a:fillRef>
          <a:effectRef idx="1">
            <a:schemeClr val="accent2"/>
          </a:effectRef>
          <a:fontRef idx="minor">
            <a:schemeClr val="dk1"/>
          </a:fontRef>
        </p:style>
        <p:txBody>
          <a:bodyPr>
            <a:noAutofit/>
          </a:bodyPr>
          <a:lstStyle/>
          <a:p>
            <a:r>
              <a:rPr lang="es-CO" sz="3200" b="1" dirty="0">
                <a:solidFill>
                  <a:schemeClr val="tx1"/>
                </a:solidFill>
              </a:rPr>
              <a:t>CÓDIGO ÚNICO DISCIPLINARIO</a:t>
            </a:r>
            <a:br>
              <a:rPr lang="es-CO" sz="3200" b="1" dirty="0">
                <a:solidFill>
                  <a:schemeClr val="tx1"/>
                </a:solidFill>
              </a:rPr>
            </a:br>
            <a:r>
              <a:rPr lang="es-CO" sz="3200" b="1" dirty="0">
                <a:solidFill>
                  <a:schemeClr val="tx1"/>
                </a:solidFill>
              </a:rPr>
              <a:t>LEY 734 DEL 2002</a:t>
            </a:r>
            <a:endParaRPr lang="es-CO" sz="3200" dirty="0"/>
          </a:p>
        </p:txBody>
      </p:sp>
      <p:sp>
        <p:nvSpPr>
          <p:cNvPr id="3" name="2 Marcador de contenido"/>
          <p:cNvSpPr>
            <a:spLocks noGrp="1"/>
          </p:cNvSpPr>
          <p:nvPr>
            <p:ph idx="1"/>
          </p:nvPr>
        </p:nvSpPr>
        <p:spPr>
          <a:xfrm>
            <a:off x="457200" y="1600201"/>
            <a:ext cx="8229600" cy="4257692"/>
          </a:xfrm>
        </p:spPr>
        <p:txBody>
          <a:bodyPr/>
          <a:lstStyle/>
          <a:p>
            <a:pPr algn="just">
              <a:buFont typeface="Wingdings" pitchFamily="2" charset="2"/>
              <a:buChar char="v"/>
            </a:pPr>
            <a:r>
              <a:rPr lang="es-CO" sz="2800" b="1" dirty="0"/>
              <a:t>Destitución e inhabilidad general, para las faltas graves, dolosas o realizadas con culpa gravísima.</a:t>
            </a:r>
          </a:p>
          <a:p>
            <a:pPr lvl="1" algn="just">
              <a:buFont typeface="Wingdings" pitchFamily="2" charset="2"/>
              <a:buChar char="ü"/>
            </a:pPr>
            <a:r>
              <a:rPr lang="es-CO" b="1" dirty="0"/>
              <a:t>Culpa gravísima: falta disciplinaria por ignorancia supina (negligencia del servidor a tener el deber de instruirse a efectos de desempeñar la labor encomendada decide no hacerlo).</a:t>
            </a:r>
          </a:p>
          <a:p>
            <a:pPr algn="just">
              <a:buFont typeface="Wingdings" pitchFamily="2" charset="2"/>
              <a:buChar char="v"/>
            </a:pPr>
            <a:r>
              <a:rPr lang="es-CO" sz="2800" b="1" dirty="0"/>
              <a:t>Suspensión, en el ejercicio del cargo e inhabilidad  especialmente las faltas graves dolosas o gravísimas culposas. </a:t>
            </a:r>
          </a:p>
          <a:p>
            <a:pPr>
              <a:buFont typeface="Wingdings" pitchFamily="2" charset="2"/>
              <a:buChar char="v"/>
            </a:pPr>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3">
                                            <p:txEl>
                                              <p:pRg st="0" end="0"/>
                                            </p:txEl>
                                          </p:spTgt>
                                        </p:tgtEl>
                                        <p:attrNameLst>
                                          <p:attrName>ppt_w</p:attrName>
                                        </p:attrNameLst>
                                      </p:cBhvr>
                                      <p:tavLst>
                                        <p:tav tm="0">
                                          <p:val>
                                            <p:strVal val="ppt_w"/>
                                          </p:val>
                                        </p:tav>
                                        <p:tav tm="100000">
                                          <p:val>
                                            <p:fltVal val="0"/>
                                          </p:val>
                                        </p:tav>
                                      </p:tavLst>
                                    </p:anim>
                                    <p:anim calcmode="lin" valueType="num">
                                      <p:cBhvr>
                                        <p:cTn id="7" dur="1000"/>
                                        <p:tgtEl>
                                          <p:spTgt spid="3">
                                            <p:txEl>
                                              <p:pRg st="0" end="0"/>
                                            </p:txEl>
                                          </p:spTgt>
                                        </p:tgtEl>
                                        <p:attrNameLst>
                                          <p:attrName>ppt_h</p:attrName>
                                        </p:attrNameLst>
                                      </p:cBhvr>
                                      <p:tavLst>
                                        <p:tav tm="0">
                                          <p:val>
                                            <p:strVal val="ppt_h"/>
                                          </p:val>
                                        </p:tav>
                                        <p:tav tm="100000">
                                          <p:val>
                                            <p:fltVal val="0"/>
                                          </p:val>
                                        </p:tav>
                                      </p:tavLst>
                                    </p:anim>
                                    <p:anim calcmode="lin" valueType="num">
                                      <p:cBhvr>
                                        <p:cTn id="8"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9" dur="1000"/>
                                        <p:tgtEl>
                                          <p:spTgt spid="3">
                                            <p:txEl>
                                              <p:pRg st="0" end="0"/>
                                            </p:txEl>
                                          </p:spTgt>
                                        </p:tgtEl>
                                      </p:cBhvr>
                                    </p:animEffect>
                                    <p:set>
                                      <p:cBhvr>
                                        <p:cTn id="10" dur="1" fill="hold">
                                          <p:stCondLst>
                                            <p:cond delay="999"/>
                                          </p:stCondLst>
                                        </p:cTn>
                                        <p:tgtEl>
                                          <p:spTgt spid="3">
                                            <p:txEl>
                                              <p:pRg st="0" end="0"/>
                                            </p:txEl>
                                          </p:spTgt>
                                        </p:tgtEl>
                                        <p:attrNameLst>
                                          <p:attrName>style.visibility</p:attrName>
                                        </p:attrNameLst>
                                      </p:cBhvr>
                                      <p:to>
                                        <p:strVal val="hidden"/>
                                      </p:to>
                                    </p:set>
                                  </p:childTnLst>
                                </p:cTn>
                              </p:par>
                              <p:par>
                                <p:cTn id="11" presetID="31" presetClass="exit" presetSubtype="0" fill="hold" grpId="0" nodeType="withEffect">
                                  <p:stCondLst>
                                    <p:cond delay="0"/>
                                  </p:stCondLst>
                                  <p:childTnLst>
                                    <p:anim calcmode="lin" valueType="num">
                                      <p:cBhvr>
                                        <p:cTn id="12" dur="1000"/>
                                        <p:tgtEl>
                                          <p:spTgt spid="3">
                                            <p:txEl>
                                              <p:pRg st="1" end="1"/>
                                            </p:txEl>
                                          </p:spTgt>
                                        </p:tgtEl>
                                        <p:attrNameLst>
                                          <p:attrName>ppt_w</p:attrName>
                                        </p:attrNameLst>
                                      </p:cBhvr>
                                      <p:tavLst>
                                        <p:tav tm="0">
                                          <p:val>
                                            <p:strVal val="ppt_w"/>
                                          </p:val>
                                        </p:tav>
                                        <p:tav tm="100000">
                                          <p:val>
                                            <p:fltVal val="0"/>
                                          </p:val>
                                        </p:tav>
                                      </p:tavLst>
                                    </p:anim>
                                    <p:anim calcmode="lin" valueType="num">
                                      <p:cBhvr>
                                        <p:cTn id="13" dur="1000"/>
                                        <p:tgtEl>
                                          <p:spTgt spid="3">
                                            <p:txEl>
                                              <p:pRg st="1" end="1"/>
                                            </p:txEl>
                                          </p:spTgt>
                                        </p:tgtEl>
                                        <p:attrNameLst>
                                          <p:attrName>ppt_h</p:attrName>
                                        </p:attrNameLst>
                                      </p:cBhvr>
                                      <p:tavLst>
                                        <p:tav tm="0">
                                          <p:val>
                                            <p:strVal val="ppt_h"/>
                                          </p:val>
                                        </p:tav>
                                        <p:tav tm="100000">
                                          <p:val>
                                            <p:fltVal val="0"/>
                                          </p:val>
                                        </p:tav>
                                      </p:tavLst>
                                    </p:anim>
                                    <p:anim calcmode="lin" valueType="num">
                                      <p:cBhvr>
                                        <p:cTn id="14" dur="1000"/>
                                        <p:tgtEl>
                                          <p:spTgt spid="3">
                                            <p:txEl>
                                              <p:pRg st="1" end="1"/>
                                            </p:txEl>
                                          </p:spTgt>
                                        </p:tgtEl>
                                        <p:attrNameLst>
                                          <p:attrName>style.rotation</p:attrName>
                                        </p:attrNameLst>
                                      </p:cBhvr>
                                      <p:tavLst>
                                        <p:tav tm="0">
                                          <p:val>
                                            <p:fltVal val="0"/>
                                          </p:val>
                                        </p:tav>
                                        <p:tav tm="100000">
                                          <p:val>
                                            <p:fltVal val="90"/>
                                          </p:val>
                                        </p:tav>
                                      </p:tavLst>
                                    </p:anim>
                                    <p:animEffect transition="out" filter="fade">
                                      <p:cBhvr>
                                        <p:cTn id="15" dur="1000"/>
                                        <p:tgtEl>
                                          <p:spTgt spid="3">
                                            <p:txEl>
                                              <p:pRg st="1" end="1"/>
                                            </p:txEl>
                                          </p:spTgt>
                                        </p:tgtEl>
                                      </p:cBhvr>
                                    </p:animEffect>
                                    <p:set>
                                      <p:cBhvr>
                                        <p:cTn id="16"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1" presetClass="exit" presetSubtype="0" fill="hold" grpId="0" nodeType="clickEffect">
                                  <p:stCondLst>
                                    <p:cond delay="0"/>
                                  </p:stCondLst>
                                  <p:childTnLst>
                                    <p:anim calcmode="lin" valueType="num">
                                      <p:cBhvr>
                                        <p:cTn id="20" dur="1000"/>
                                        <p:tgtEl>
                                          <p:spTgt spid="3">
                                            <p:txEl>
                                              <p:pRg st="2" end="2"/>
                                            </p:txEl>
                                          </p:spTgt>
                                        </p:tgtEl>
                                        <p:attrNameLst>
                                          <p:attrName>ppt_w</p:attrName>
                                        </p:attrNameLst>
                                      </p:cBhvr>
                                      <p:tavLst>
                                        <p:tav tm="0">
                                          <p:val>
                                            <p:strVal val="ppt_w"/>
                                          </p:val>
                                        </p:tav>
                                        <p:tav tm="100000">
                                          <p:val>
                                            <p:fltVal val="0"/>
                                          </p:val>
                                        </p:tav>
                                      </p:tavLst>
                                    </p:anim>
                                    <p:anim calcmode="lin" valueType="num">
                                      <p:cBhvr>
                                        <p:cTn id="21" dur="1000"/>
                                        <p:tgtEl>
                                          <p:spTgt spid="3">
                                            <p:txEl>
                                              <p:pRg st="2" end="2"/>
                                            </p:txEl>
                                          </p:spTgt>
                                        </p:tgtEl>
                                        <p:attrNameLst>
                                          <p:attrName>ppt_h</p:attrName>
                                        </p:attrNameLst>
                                      </p:cBhvr>
                                      <p:tavLst>
                                        <p:tav tm="0">
                                          <p:val>
                                            <p:strVal val="ppt_h"/>
                                          </p:val>
                                        </p:tav>
                                        <p:tav tm="100000">
                                          <p:val>
                                            <p:fltVal val="0"/>
                                          </p:val>
                                        </p:tav>
                                      </p:tavLst>
                                    </p:anim>
                                    <p:anim calcmode="lin" valueType="num">
                                      <p:cBhvr>
                                        <p:cTn id="22" dur="1000"/>
                                        <p:tgtEl>
                                          <p:spTgt spid="3">
                                            <p:txEl>
                                              <p:pRg st="2" end="2"/>
                                            </p:txEl>
                                          </p:spTgt>
                                        </p:tgtEl>
                                        <p:attrNameLst>
                                          <p:attrName>style.rotation</p:attrName>
                                        </p:attrNameLst>
                                      </p:cBhvr>
                                      <p:tavLst>
                                        <p:tav tm="0">
                                          <p:val>
                                            <p:fltVal val="0"/>
                                          </p:val>
                                        </p:tav>
                                        <p:tav tm="100000">
                                          <p:val>
                                            <p:fltVal val="90"/>
                                          </p:val>
                                        </p:tav>
                                      </p:tavLst>
                                    </p:anim>
                                    <p:animEffect transition="out" filter="fade">
                                      <p:cBhvr>
                                        <p:cTn id="23" dur="1000"/>
                                        <p:tgtEl>
                                          <p:spTgt spid="3">
                                            <p:txEl>
                                              <p:pRg st="2" end="2"/>
                                            </p:txEl>
                                          </p:spTgt>
                                        </p:tgtEl>
                                      </p:cBhvr>
                                    </p:animEffect>
                                    <p:set>
                                      <p:cBhvr>
                                        <p:cTn id="24" dur="1" fill="hold">
                                          <p:stCondLst>
                                            <p:cond delay="9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404664"/>
            <a:ext cx="5637312" cy="809758"/>
          </a:xfrm>
        </p:spPr>
        <p:style>
          <a:lnRef idx="1">
            <a:schemeClr val="accent2"/>
          </a:lnRef>
          <a:fillRef idx="2">
            <a:schemeClr val="accent2"/>
          </a:fillRef>
          <a:effectRef idx="1">
            <a:schemeClr val="accent2"/>
          </a:effectRef>
          <a:fontRef idx="minor">
            <a:schemeClr val="dk1"/>
          </a:fontRef>
        </p:style>
        <p:txBody>
          <a:bodyPr>
            <a:noAutofit/>
          </a:bodyPr>
          <a:lstStyle/>
          <a:p>
            <a:r>
              <a:rPr lang="es-CO" sz="3200" b="1" dirty="0">
                <a:solidFill>
                  <a:schemeClr val="tx1"/>
                </a:solidFill>
              </a:rPr>
              <a:t>CÓDIGO ÚNICO DISCIPLINARIO</a:t>
            </a:r>
            <a:br>
              <a:rPr lang="es-CO" sz="3200" b="1" dirty="0">
                <a:solidFill>
                  <a:schemeClr val="tx1"/>
                </a:solidFill>
              </a:rPr>
            </a:br>
            <a:r>
              <a:rPr lang="es-CO" sz="3200" b="1" dirty="0">
                <a:solidFill>
                  <a:schemeClr val="tx1"/>
                </a:solidFill>
              </a:rPr>
              <a:t>LEY 734 DEL 2002</a:t>
            </a:r>
            <a:endParaRPr lang="es-CO" sz="3200" dirty="0"/>
          </a:p>
        </p:txBody>
      </p:sp>
      <p:sp>
        <p:nvSpPr>
          <p:cNvPr id="3" name="2 Marcador de contenido"/>
          <p:cNvSpPr>
            <a:spLocks noGrp="1"/>
          </p:cNvSpPr>
          <p:nvPr>
            <p:ph idx="1"/>
          </p:nvPr>
        </p:nvSpPr>
        <p:spPr/>
        <p:txBody>
          <a:bodyPr/>
          <a:lstStyle/>
          <a:p>
            <a:pPr algn="just">
              <a:buFont typeface="Wingdings" pitchFamily="2" charset="2"/>
              <a:buChar char="v"/>
            </a:pPr>
            <a:r>
              <a:rPr lang="es-CO" b="1" dirty="0"/>
              <a:t>Suspensión, para las faltas graves culposas</a:t>
            </a:r>
          </a:p>
          <a:p>
            <a:pPr lvl="1" algn="just">
              <a:buFont typeface="Wingdings" pitchFamily="2" charset="2"/>
              <a:buChar char="ü"/>
            </a:pPr>
            <a:r>
              <a:rPr lang="es-CO" b="1" dirty="0"/>
              <a:t>Culpa grave – falta disciplinaria por inobservancia del cuidado necesario que cualquier persona del común imprime a sus actuaciones.</a:t>
            </a:r>
          </a:p>
          <a:p>
            <a:pPr algn="just">
              <a:buFont typeface="Wingdings" pitchFamily="2" charset="2"/>
              <a:buChar char="v"/>
            </a:pPr>
            <a:r>
              <a:rPr lang="es-CO" b="1" dirty="0"/>
              <a:t>Multa, para las leves dolosas.</a:t>
            </a:r>
          </a:p>
          <a:p>
            <a:pPr algn="just">
              <a:buFont typeface="Wingdings" pitchFamily="2" charset="2"/>
              <a:buChar char="v"/>
            </a:pPr>
            <a:r>
              <a:rPr lang="es-CO" b="1" dirty="0"/>
              <a:t>Amonestación escrita, para las faltas leves culposas.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0" nodeType="clickEffect">
                                  <p:stCondLst>
                                    <p:cond delay="0"/>
                                  </p:stCondLst>
                                  <p:childTnLst>
                                    <p:anim calcmode="lin" valueType="num">
                                      <p:cBhvr>
                                        <p:cTn id="6" dur="500"/>
                                        <p:tgtEl>
                                          <p:spTgt spid="3">
                                            <p:txEl>
                                              <p:pRg st="0" end="0"/>
                                            </p:txEl>
                                          </p:spTgt>
                                        </p:tgtEl>
                                        <p:attrNameLst>
                                          <p:attrName>ppt_w</p:attrName>
                                        </p:attrNameLst>
                                      </p:cBhvr>
                                      <p:tavLst>
                                        <p:tav tm="0">
                                          <p:val>
                                            <p:strVal val="ppt_w"/>
                                          </p:val>
                                        </p:tav>
                                        <p:tav tm="100000">
                                          <p:val>
                                            <p:fltVal val="0"/>
                                          </p:val>
                                        </p:tav>
                                      </p:tavLst>
                                    </p:anim>
                                    <p:anim calcmode="lin" valueType="num">
                                      <p:cBhvr>
                                        <p:cTn id="7" dur="500"/>
                                        <p:tgtEl>
                                          <p:spTgt spid="3">
                                            <p:txEl>
                                              <p:pRg st="0" end="0"/>
                                            </p:txEl>
                                          </p:spTgt>
                                        </p:tgtEl>
                                        <p:attrNameLst>
                                          <p:attrName>ppt_h</p:attrName>
                                        </p:attrNameLst>
                                      </p:cBhvr>
                                      <p:tavLst>
                                        <p:tav tm="0">
                                          <p:val>
                                            <p:strVal val="ppt_h"/>
                                          </p:val>
                                        </p:tav>
                                        <p:tav tm="100000">
                                          <p:val>
                                            <p:fltVal val="0"/>
                                          </p:val>
                                        </p:tav>
                                      </p:tavLst>
                                    </p:anim>
                                    <p:animEffect transition="out" filter="fade">
                                      <p:cBhvr>
                                        <p:cTn id="8" dur="500"/>
                                        <p:tgtEl>
                                          <p:spTgt spid="3">
                                            <p:txEl>
                                              <p:pRg st="0" end="0"/>
                                            </p:txEl>
                                          </p:spTgt>
                                        </p:tgtEl>
                                      </p:cBhvr>
                                    </p:animEffect>
                                    <p:set>
                                      <p:cBhvr>
                                        <p:cTn id="9" dur="1" fill="hold">
                                          <p:stCondLst>
                                            <p:cond delay="499"/>
                                          </p:stCondLst>
                                        </p:cTn>
                                        <p:tgtEl>
                                          <p:spTgt spid="3">
                                            <p:txEl>
                                              <p:pRg st="0" end="0"/>
                                            </p:txEl>
                                          </p:spTgt>
                                        </p:tgtEl>
                                        <p:attrNameLst>
                                          <p:attrName>style.visibility</p:attrName>
                                        </p:attrNameLst>
                                      </p:cBhvr>
                                      <p:to>
                                        <p:strVal val="hidden"/>
                                      </p:to>
                                    </p:set>
                                  </p:childTnLst>
                                </p:cTn>
                              </p:par>
                              <p:par>
                                <p:cTn id="10" presetID="53" presetClass="exit" presetSubtype="32" fill="hold" grpId="0" nodeType="withEffect">
                                  <p:stCondLst>
                                    <p:cond delay="0"/>
                                  </p:stCondLst>
                                  <p:childTnLst>
                                    <p:anim calcmode="lin" valueType="num">
                                      <p:cBhvr>
                                        <p:cTn id="11" dur="500"/>
                                        <p:tgtEl>
                                          <p:spTgt spid="3">
                                            <p:txEl>
                                              <p:pRg st="1" end="1"/>
                                            </p:txEl>
                                          </p:spTgt>
                                        </p:tgtEl>
                                        <p:attrNameLst>
                                          <p:attrName>ppt_w</p:attrName>
                                        </p:attrNameLst>
                                      </p:cBhvr>
                                      <p:tavLst>
                                        <p:tav tm="0">
                                          <p:val>
                                            <p:strVal val="ppt_w"/>
                                          </p:val>
                                        </p:tav>
                                        <p:tav tm="100000">
                                          <p:val>
                                            <p:fltVal val="0"/>
                                          </p:val>
                                        </p:tav>
                                      </p:tavLst>
                                    </p:anim>
                                    <p:anim calcmode="lin" valueType="num">
                                      <p:cBhvr>
                                        <p:cTn id="12" dur="500"/>
                                        <p:tgtEl>
                                          <p:spTgt spid="3">
                                            <p:txEl>
                                              <p:pRg st="1" end="1"/>
                                            </p:txEl>
                                          </p:spTgt>
                                        </p:tgtEl>
                                        <p:attrNameLst>
                                          <p:attrName>ppt_h</p:attrName>
                                        </p:attrNameLst>
                                      </p:cBhvr>
                                      <p:tavLst>
                                        <p:tav tm="0">
                                          <p:val>
                                            <p:strVal val="ppt_h"/>
                                          </p:val>
                                        </p:tav>
                                        <p:tav tm="100000">
                                          <p:val>
                                            <p:fltVal val="0"/>
                                          </p:val>
                                        </p:tav>
                                      </p:tavLst>
                                    </p:anim>
                                    <p:animEffect transition="out" filter="fade">
                                      <p:cBhvr>
                                        <p:cTn id="13" dur="500"/>
                                        <p:tgtEl>
                                          <p:spTgt spid="3">
                                            <p:txEl>
                                              <p:pRg st="1" end="1"/>
                                            </p:txEl>
                                          </p:spTgt>
                                        </p:tgtEl>
                                      </p:cBhvr>
                                    </p:animEffect>
                                    <p:set>
                                      <p:cBhvr>
                                        <p:cTn id="14"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53" presetClass="exit" presetSubtype="32" fill="hold" grpId="0" nodeType="clickEffect">
                                  <p:stCondLst>
                                    <p:cond delay="0"/>
                                  </p:stCondLst>
                                  <p:childTnLst>
                                    <p:anim calcmode="lin" valueType="num">
                                      <p:cBhvr>
                                        <p:cTn id="18" dur="500"/>
                                        <p:tgtEl>
                                          <p:spTgt spid="3">
                                            <p:txEl>
                                              <p:pRg st="2" end="2"/>
                                            </p:txEl>
                                          </p:spTgt>
                                        </p:tgtEl>
                                        <p:attrNameLst>
                                          <p:attrName>ppt_w</p:attrName>
                                        </p:attrNameLst>
                                      </p:cBhvr>
                                      <p:tavLst>
                                        <p:tav tm="0">
                                          <p:val>
                                            <p:strVal val="ppt_w"/>
                                          </p:val>
                                        </p:tav>
                                        <p:tav tm="100000">
                                          <p:val>
                                            <p:fltVal val="0"/>
                                          </p:val>
                                        </p:tav>
                                      </p:tavLst>
                                    </p:anim>
                                    <p:anim calcmode="lin" valueType="num">
                                      <p:cBhvr>
                                        <p:cTn id="19" dur="500"/>
                                        <p:tgtEl>
                                          <p:spTgt spid="3">
                                            <p:txEl>
                                              <p:pRg st="2" end="2"/>
                                            </p:txEl>
                                          </p:spTgt>
                                        </p:tgtEl>
                                        <p:attrNameLst>
                                          <p:attrName>ppt_h</p:attrName>
                                        </p:attrNameLst>
                                      </p:cBhvr>
                                      <p:tavLst>
                                        <p:tav tm="0">
                                          <p:val>
                                            <p:strVal val="ppt_h"/>
                                          </p:val>
                                        </p:tav>
                                        <p:tav tm="100000">
                                          <p:val>
                                            <p:fltVal val="0"/>
                                          </p:val>
                                        </p:tav>
                                      </p:tavLst>
                                    </p:anim>
                                    <p:animEffect transition="out" filter="fade">
                                      <p:cBhvr>
                                        <p:cTn id="20" dur="500"/>
                                        <p:tgtEl>
                                          <p:spTgt spid="3">
                                            <p:txEl>
                                              <p:pRg st="2" end="2"/>
                                            </p:txEl>
                                          </p:spTgt>
                                        </p:tgtEl>
                                      </p:cBhvr>
                                    </p:animEffect>
                                    <p:set>
                                      <p:cBhvr>
                                        <p:cTn id="21"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53" presetClass="exit" presetSubtype="32" fill="hold" grpId="0" nodeType="clickEffect">
                                  <p:stCondLst>
                                    <p:cond delay="0"/>
                                  </p:stCondLst>
                                  <p:childTnLst>
                                    <p:anim calcmode="lin" valueType="num">
                                      <p:cBhvr>
                                        <p:cTn id="25" dur="500"/>
                                        <p:tgtEl>
                                          <p:spTgt spid="3">
                                            <p:txEl>
                                              <p:pRg st="3" end="3"/>
                                            </p:txEl>
                                          </p:spTgt>
                                        </p:tgtEl>
                                        <p:attrNameLst>
                                          <p:attrName>ppt_w</p:attrName>
                                        </p:attrNameLst>
                                      </p:cBhvr>
                                      <p:tavLst>
                                        <p:tav tm="0">
                                          <p:val>
                                            <p:strVal val="ppt_w"/>
                                          </p:val>
                                        </p:tav>
                                        <p:tav tm="100000">
                                          <p:val>
                                            <p:fltVal val="0"/>
                                          </p:val>
                                        </p:tav>
                                      </p:tavLst>
                                    </p:anim>
                                    <p:anim calcmode="lin" valueType="num">
                                      <p:cBhvr>
                                        <p:cTn id="26" dur="500"/>
                                        <p:tgtEl>
                                          <p:spTgt spid="3">
                                            <p:txEl>
                                              <p:pRg st="3" end="3"/>
                                            </p:txEl>
                                          </p:spTgt>
                                        </p:tgtEl>
                                        <p:attrNameLst>
                                          <p:attrName>ppt_h</p:attrName>
                                        </p:attrNameLst>
                                      </p:cBhvr>
                                      <p:tavLst>
                                        <p:tav tm="0">
                                          <p:val>
                                            <p:strVal val="ppt_h"/>
                                          </p:val>
                                        </p:tav>
                                        <p:tav tm="100000">
                                          <p:val>
                                            <p:fltVal val="0"/>
                                          </p:val>
                                        </p:tav>
                                      </p:tavLst>
                                    </p:anim>
                                    <p:animEffect transition="out" filter="fade">
                                      <p:cBhvr>
                                        <p:cTn id="27" dur="500"/>
                                        <p:tgtEl>
                                          <p:spTgt spid="3">
                                            <p:txEl>
                                              <p:pRg st="3" end="3"/>
                                            </p:txEl>
                                          </p:spTgt>
                                        </p:tgtEl>
                                      </p:cBhvr>
                                    </p:animEffect>
                                    <p:set>
                                      <p:cBhvr>
                                        <p:cTn id="28"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404664"/>
            <a:ext cx="5637312" cy="1224136"/>
          </a:xfrm>
        </p:spPr>
        <p:style>
          <a:lnRef idx="1">
            <a:schemeClr val="accent2"/>
          </a:lnRef>
          <a:fillRef idx="2">
            <a:schemeClr val="accent2"/>
          </a:fillRef>
          <a:effectRef idx="1">
            <a:schemeClr val="accent2"/>
          </a:effectRef>
          <a:fontRef idx="minor">
            <a:schemeClr val="dk1"/>
          </a:fontRef>
        </p:style>
        <p:txBody>
          <a:bodyPr>
            <a:noAutofit/>
          </a:bodyPr>
          <a:lstStyle/>
          <a:p>
            <a:r>
              <a:rPr lang="es-CO" sz="3200" b="1" dirty="0">
                <a:solidFill>
                  <a:schemeClr val="tx1"/>
                </a:solidFill>
              </a:rPr>
              <a:t>LEY 1474 DE 2011</a:t>
            </a:r>
            <a:br>
              <a:rPr lang="es-CO" sz="3200" b="1" dirty="0">
                <a:solidFill>
                  <a:schemeClr val="tx1"/>
                </a:solidFill>
              </a:rPr>
            </a:br>
            <a:r>
              <a:rPr lang="es-CO" sz="3200" b="1" dirty="0">
                <a:solidFill>
                  <a:schemeClr val="tx1"/>
                </a:solidFill>
              </a:rPr>
              <a:t>ESTATUTO ANTICORRUPCIÓN</a:t>
            </a:r>
          </a:p>
        </p:txBody>
      </p:sp>
      <p:sp>
        <p:nvSpPr>
          <p:cNvPr id="3" name="2 Marcador de contenido"/>
          <p:cNvSpPr>
            <a:spLocks noGrp="1"/>
          </p:cNvSpPr>
          <p:nvPr>
            <p:ph idx="1"/>
          </p:nvPr>
        </p:nvSpPr>
        <p:spPr>
          <a:xfrm>
            <a:off x="457200" y="2060848"/>
            <a:ext cx="8229600" cy="4065315"/>
          </a:xfrm>
        </p:spPr>
        <p:txBody>
          <a:bodyPr/>
          <a:lstStyle/>
          <a:p>
            <a:pPr algn="just">
              <a:buFont typeface="Wingdings" pitchFamily="2" charset="2"/>
              <a:buChar char="v"/>
            </a:pPr>
            <a:r>
              <a:rPr lang="es-CO" b="1" dirty="0"/>
              <a:t> Por la cual se dictan normas orientadas a fortalecer los mecanismos de prevención, investigación y sanción de actos de corrupción y la efectividad del control de la gestión pública.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1"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linds(horizontal)">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CO" sz="3200" b="1" dirty="0">
                <a:solidFill>
                  <a:schemeClr val="tx1"/>
                </a:solidFill>
              </a:rPr>
              <a:t>INDUCCIÓN  2019</a:t>
            </a:r>
          </a:p>
        </p:txBody>
      </p:sp>
      <p:sp>
        <p:nvSpPr>
          <p:cNvPr id="3" name="2 Marcador de contenido"/>
          <p:cNvSpPr>
            <a:spLocks noGrp="1"/>
          </p:cNvSpPr>
          <p:nvPr>
            <p:ph idx="1"/>
          </p:nvPr>
        </p:nvSpPr>
        <p:spPr>
          <a:xfrm>
            <a:off x="457200" y="1643050"/>
            <a:ext cx="8229600" cy="1785950"/>
          </a:xfrm>
          <a:ln>
            <a:solidFill>
              <a:schemeClr val="accent2">
                <a:lumMod val="60000"/>
                <a:lumOff val="40000"/>
              </a:schemeClr>
            </a:solidFill>
          </a:ln>
        </p:spPr>
        <p:txBody>
          <a:bodyPr/>
          <a:lstStyle/>
          <a:p>
            <a:pPr algn="ctr">
              <a:buNone/>
            </a:pPr>
            <a:r>
              <a:rPr lang="es-CO" sz="6000" b="1" dirty="0"/>
              <a:t>BIENVENIDOS A LA SECRETARÍA DE EDUCACIÓN DEL MUNICIPIO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1000" fill="hold"/>
                                        <p:tgtEl>
                                          <p:spTgt spid="3">
                                            <p:bg/>
                                          </p:spTgt>
                                        </p:tgtEl>
                                        <p:attrNameLst>
                                          <p:attrName>ppt_w</p:attrName>
                                        </p:attrNameLst>
                                      </p:cBhvr>
                                      <p:tavLst>
                                        <p:tav tm="0">
                                          <p:val>
                                            <p:fltVal val="0"/>
                                          </p:val>
                                        </p:tav>
                                        <p:tav tm="100000">
                                          <p:val>
                                            <p:strVal val="#ppt_w"/>
                                          </p:val>
                                        </p:tav>
                                      </p:tavLst>
                                    </p:anim>
                                    <p:anim calcmode="lin" valueType="num">
                                      <p:cBhvr>
                                        <p:cTn id="8" dur="1000" fill="hold"/>
                                        <p:tgtEl>
                                          <p:spTgt spid="3">
                                            <p:bg/>
                                          </p:spTgt>
                                        </p:tgtEl>
                                        <p:attrNameLst>
                                          <p:attrName>ppt_h</p:attrName>
                                        </p:attrNameLst>
                                      </p:cBhvr>
                                      <p:tavLst>
                                        <p:tav tm="0">
                                          <p:val>
                                            <p:fltVal val="0"/>
                                          </p:val>
                                        </p:tav>
                                        <p:tav tm="100000">
                                          <p:val>
                                            <p:strVal val="#ppt_h"/>
                                          </p:val>
                                        </p:tav>
                                      </p:tavLst>
                                    </p:anim>
                                    <p:anim calcmode="lin" valueType="num">
                                      <p:cBhvr>
                                        <p:cTn id="9" dur="1000" fill="hold"/>
                                        <p:tgtEl>
                                          <p:spTgt spid="3">
                                            <p:bg/>
                                          </p:spTgt>
                                        </p:tgtEl>
                                        <p:attrNameLst>
                                          <p:attrName>style.rotation</p:attrName>
                                        </p:attrNameLst>
                                      </p:cBhvr>
                                      <p:tavLst>
                                        <p:tav tm="0">
                                          <p:val>
                                            <p:fltVal val="90"/>
                                          </p:val>
                                        </p:tav>
                                        <p:tav tm="100000">
                                          <p:val>
                                            <p:fltVal val="0"/>
                                          </p:val>
                                        </p:tav>
                                      </p:tavLst>
                                    </p:anim>
                                    <p:animEffect transition="in" filter="fade">
                                      <p:cBhvr>
                                        <p:cTn id="10" dur="1000"/>
                                        <p:tgtEl>
                                          <p:spTgt spid="3">
                                            <p:bg/>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es-CO" sz="3600" b="1" dirty="0">
                <a:solidFill>
                  <a:schemeClr val="tx1"/>
                </a:solidFill>
              </a:rPr>
              <a:t>POLÍTICA INTEGRAL</a:t>
            </a:r>
          </a:p>
        </p:txBody>
      </p:sp>
      <p:sp>
        <p:nvSpPr>
          <p:cNvPr id="6" name="5 Marcador de contenido"/>
          <p:cNvSpPr>
            <a:spLocks noGrp="1"/>
          </p:cNvSpPr>
          <p:nvPr>
            <p:ph idx="1"/>
          </p:nvPr>
        </p:nvSpPr>
        <p:spPr>
          <a:xfrm>
            <a:off x="457200" y="1357298"/>
            <a:ext cx="8229600" cy="5357850"/>
          </a:xfrm>
        </p:spPr>
        <p:txBody>
          <a:bodyPr/>
          <a:lstStyle/>
          <a:p>
            <a:pPr marL="0" indent="0" algn="just">
              <a:buNone/>
            </a:pPr>
            <a:r>
              <a:rPr lang="es-CO" sz="2700" b="1" dirty="0"/>
              <a:t>En la Alcaldía de Ibagué, estamos comprometidos con la satisfacción de las necesidades de la comunidad y demás grupos de valor a partir de un esquema de mejora continua y el cumplimiento de la normatividad vigente en la implementación del Sistema Integrado de Gestión  -SIGAMI-  en donde el compromiso con la Calidad, la Gestión Ambiental y la Seguridad y Salud en el Trabajo, son las estrategias para construir una ciudad sostenible, amable e incluyente, que recupere la confianza en lo público y avance en la búsqueda de un proyecto ciudadano común. </a:t>
            </a:r>
          </a:p>
        </p:txBody>
      </p:sp>
    </p:spTree>
    <p:extLst>
      <p:ext uri="{BB962C8B-B14F-4D97-AF65-F5344CB8AC3E}">
        <p14:creationId xmlns:p14="http://schemas.microsoft.com/office/powerpoint/2010/main" val="29263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600" b="1" dirty="0">
                <a:solidFill>
                  <a:schemeClr val="tx1"/>
                </a:solidFill>
              </a:rPr>
              <a:t>Principios y Valores</a:t>
            </a:r>
          </a:p>
        </p:txBody>
      </p:sp>
      <p:sp>
        <p:nvSpPr>
          <p:cNvPr id="3" name="2 Marcador de contenido"/>
          <p:cNvSpPr>
            <a:spLocks noGrp="1"/>
          </p:cNvSpPr>
          <p:nvPr>
            <p:ph idx="1"/>
          </p:nvPr>
        </p:nvSpPr>
        <p:spPr>
          <a:xfrm>
            <a:off x="457200" y="1412776"/>
            <a:ext cx="8229600" cy="4713387"/>
          </a:xfrm>
        </p:spPr>
        <p:txBody>
          <a:bodyPr/>
          <a:lstStyle/>
          <a:p>
            <a:pPr marL="0" indent="0" algn="just">
              <a:buNone/>
            </a:pPr>
            <a:r>
              <a:rPr lang="es-CO" sz="2800" b="1" dirty="0"/>
              <a:t>Los siguientes son los principios que rigen el actuar de los servidores públicos en la </a:t>
            </a:r>
            <a:r>
              <a:rPr lang="es-CO" sz="2800" b="1" i="1" dirty="0"/>
              <a:t>Alcaldía Municipal de Ibagué</a:t>
            </a:r>
            <a:r>
              <a:rPr lang="es-CO" sz="2800" b="1" dirty="0"/>
              <a:t>: </a:t>
            </a:r>
          </a:p>
          <a:p>
            <a:pPr>
              <a:buFont typeface="Wingdings" pitchFamily="2" charset="2"/>
              <a:buChar char="v"/>
            </a:pPr>
            <a:r>
              <a:rPr lang="es-CO" sz="2800" dirty="0"/>
              <a:t> </a:t>
            </a:r>
            <a:r>
              <a:rPr lang="es-CO" sz="2800" b="1" dirty="0"/>
              <a:t>Principio de Calidad </a:t>
            </a:r>
            <a:endParaRPr lang="es-CO" sz="2800" dirty="0"/>
          </a:p>
          <a:p>
            <a:pPr>
              <a:buFont typeface="Wingdings" pitchFamily="2" charset="2"/>
              <a:buChar char="v"/>
            </a:pPr>
            <a:r>
              <a:rPr lang="es-CO" sz="2800" dirty="0"/>
              <a:t> </a:t>
            </a:r>
            <a:r>
              <a:rPr lang="es-CO" sz="2800" b="1" dirty="0"/>
              <a:t>Principio de lo comunitario </a:t>
            </a:r>
            <a:endParaRPr lang="es-CO" sz="2800" dirty="0"/>
          </a:p>
          <a:p>
            <a:pPr>
              <a:buFont typeface="Wingdings" pitchFamily="2" charset="2"/>
              <a:buChar char="v"/>
            </a:pPr>
            <a:r>
              <a:rPr lang="es-CO" sz="2800" dirty="0"/>
              <a:t> </a:t>
            </a:r>
            <a:r>
              <a:rPr lang="es-CO" sz="2800" b="1" dirty="0"/>
              <a:t>Principio de la corresponsabilidad </a:t>
            </a:r>
            <a:endParaRPr lang="es-CO" sz="2800" dirty="0"/>
          </a:p>
          <a:p>
            <a:pPr>
              <a:buFont typeface="Wingdings" pitchFamily="2" charset="2"/>
              <a:buChar char="v"/>
            </a:pPr>
            <a:r>
              <a:rPr lang="es-CO" sz="2800" dirty="0"/>
              <a:t> </a:t>
            </a:r>
            <a:r>
              <a:rPr lang="es-CO" sz="2800" b="1" dirty="0"/>
              <a:t>Principio de complementariedad </a:t>
            </a:r>
            <a:endParaRPr lang="es-CO" sz="2800" dirty="0"/>
          </a:p>
          <a:p>
            <a:pPr>
              <a:buFont typeface="Wingdings" pitchFamily="2" charset="2"/>
              <a:buChar char="v"/>
            </a:pPr>
            <a:r>
              <a:rPr lang="es-CO" sz="2800" dirty="0"/>
              <a:t> </a:t>
            </a:r>
            <a:r>
              <a:rPr lang="es-CO" sz="2800" b="1" dirty="0"/>
              <a:t>Principio de integridad </a:t>
            </a:r>
            <a:endParaRPr lang="es-CO" sz="2800" dirty="0"/>
          </a:p>
          <a:p>
            <a:pPr>
              <a:buFont typeface="Wingdings" pitchFamily="2" charset="2"/>
              <a:buChar char="v"/>
            </a:pPr>
            <a:r>
              <a:rPr lang="es-CO" sz="2800" dirty="0"/>
              <a:t> </a:t>
            </a:r>
            <a:r>
              <a:rPr lang="es-CO" sz="2800" b="1" dirty="0"/>
              <a:t>Principio de equidad </a:t>
            </a:r>
            <a:endParaRPr lang="es-CO" sz="2800" dirty="0"/>
          </a:p>
          <a:p>
            <a:pPr>
              <a:buFont typeface="Wingdings" pitchFamily="2" charset="2"/>
              <a:buChar char="v"/>
            </a:pPr>
            <a:r>
              <a:rPr lang="es-CO" sz="2800" dirty="0"/>
              <a:t> </a:t>
            </a:r>
            <a:r>
              <a:rPr lang="es-CO" sz="2800" b="1" dirty="0"/>
              <a:t>Principio del amor ético </a:t>
            </a:r>
            <a:endParaRPr lang="es-CO" sz="2800" dirty="0"/>
          </a:p>
          <a:p>
            <a:pPr marL="0" indent="0">
              <a:buNone/>
            </a:pPr>
            <a:endParaRPr lang="es-CO" dirty="0"/>
          </a:p>
        </p:txBody>
      </p:sp>
    </p:spTree>
    <p:extLst>
      <p:ext uri="{BB962C8B-B14F-4D97-AF65-F5344CB8AC3E}">
        <p14:creationId xmlns:p14="http://schemas.microsoft.com/office/powerpoint/2010/main" val="3152409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trips(downLeft)">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trips(downLeft)">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trips(downLeft)">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979712" y="476672"/>
            <a:ext cx="5637312" cy="782960"/>
          </a:xfrm>
        </p:spPr>
        <p:style>
          <a:lnRef idx="1">
            <a:schemeClr val="accent2"/>
          </a:lnRef>
          <a:fillRef idx="2">
            <a:schemeClr val="accent2"/>
          </a:fillRef>
          <a:effectRef idx="1">
            <a:schemeClr val="accent2"/>
          </a:effectRef>
          <a:fontRef idx="minor">
            <a:schemeClr val="dk1"/>
          </a:fontRef>
        </p:style>
        <p:txBody>
          <a:bodyPr>
            <a:noAutofit/>
          </a:bodyPr>
          <a:lstStyle/>
          <a:p>
            <a:r>
              <a:rPr lang="es-CO" sz="3600" b="1" dirty="0">
                <a:solidFill>
                  <a:schemeClr val="tx1"/>
                </a:solidFill>
              </a:rPr>
              <a:t>OBJETIVOS DE  CALIDAD</a:t>
            </a:r>
          </a:p>
        </p:txBody>
      </p:sp>
      <p:sp>
        <p:nvSpPr>
          <p:cNvPr id="6" name="5 Marcador de contenido"/>
          <p:cNvSpPr>
            <a:spLocks noGrp="1"/>
          </p:cNvSpPr>
          <p:nvPr>
            <p:ph idx="1"/>
          </p:nvPr>
        </p:nvSpPr>
        <p:spPr>
          <a:xfrm>
            <a:off x="457200" y="980728"/>
            <a:ext cx="8229600" cy="5429288"/>
          </a:xfrm>
        </p:spPr>
        <p:txBody>
          <a:bodyPr/>
          <a:lstStyle/>
          <a:p>
            <a:endParaRPr lang="es-CO" sz="2400" dirty="0"/>
          </a:p>
          <a:p>
            <a:pPr algn="just">
              <a:buFont typeface="Wingdings" pitchFamily="2" charset="2"/>
              <a:buChar char="v"/>
            </a:pPr>
            <a:r>
              <a:rPr lang="es-CO" sz="2800" b="1" dirty="0"/>
              <a:t>Reducir la vulnerabilidad social, garantizando el acceso a educación, salud, empleo, recreación, cultura, servicios públicos básicos, soberanía alimentaria, justicia y acceso a las TIC. </a:t>
            </a:r>
            <a:endParaRPr lang="es-CO" sz="2800" dirty="0"/>
          </a:p>
          <a:p>
            <a:pPr algn="just">
              <a:buFont typeface="Wingdings" pitchFamily="2" charset="2"/>
              <a:buChar char="v"/>
            </a:pPr>
            <a:r>
              <a:rPr lang="es-CO" sz="2800" b="1" dirty="0"/>
              <a:t>Generar estrategias que permitan potenciar el desarrollo económico, para la consolidación de una ciudad productiva, competitiva e innovadora. </a:t>
            </a:r>
            <a:endParaRPr lang="es-CO" sz="2800" dirty="0"/>
          </a:p>
          <a:p>
            <a:pPr algn="just">
              <a:buFont typeface="Wingdings" pitchFamily="2" charset="2"/>
              <a:buChar char="v"/>
            </a:pPr>
            <a:r>
              <a:rPr lang="es-CO" sz="2800" b="1" dirty="0"/>
              <a:t>Implementar estrategias en materia de Gestión ambiental que contribuyan al desarrollo sostenible, la protección y conservación de los recursos naturales. </a:t>
            </a:r>
            <a:endParaRPr lang="es-CO" sz="2800" dirty="0"/>
          </a:p>
        </p:txBody>
      </p:sp>
    </p:spTree>
    <p:extLst>
      <p:ext uri="{BB962C8B-B14F-4D97-AF65-F5344CB8AC3E}">
        <p14:creationId xmlns:p14="http://schemas.microsoft.com/office/powerpoint/2010/main" val="29263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anim calcmode="lin" valueType="num">
                                      <p:cBhvr>
                                        <p:cTn id="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s-CO" sz="3200" b="1" dirty="0">
                <a:solidFill>
                  <a:schemeClr val="tx1"/>
                </a:solidFill>
              </a:rPr>
              <a:t>OBJETIVOS DE  CALIDAD</a:t>
            </a:r>
            <a:endParaRPr lang="es-CO" sz="3200" dirty="0"/>
          </a:p>
        </p:txBody>
      </p:sp>
      <p:sp>
        <p:nvSpPr>
          <p:cNvPr id="3" name="2 Marcador de contenido"/>
          <p:cNvSpPr>
            <a:spLocks noGrp="1"/>
          </p:cNvSpPr>
          <p:nvPr>
            <p:ph idx="1"/>
          </p:nvPr>
        </p:nvSpPr>
        <p:spPr/>
        <p:txBody>
          <a:bodyPr/>
          <a:lstStyle/>
          <a:p>
            <a:pPr lvl="0" algn="just">
              <a:buFont typeface="Wingdings" pitchFamily="2" charset="2"/>
              <a:buChar char="v"/>
            </a:pPr>
            <a:r>
              <a:rPr lang="es-CO" sz="2800" b="1" dirty="0">
                <a:solidFill>
                  <a:prstClr val="black"/>
                </a:solidFill>
              </a:rPr>
              <a:t>Consolidar un modelo de ocupación del territorio bajo el modelo de ciudades sostenibles, que permita el desarrollo urbano integral, articulando acciones en materia de construcción de vivienda, agua potable, saneamiento básico y movilidad. </a:t>
            </a:r>
            <a:endParaRPr lang="es-CO" dirty="0">
              <a:solidFill>
                <a:prstClr val="black"/>
              </a:solidFill>
            </a:endParaRPr>
          </a:p>
          <a:p>
            <a:pPr lvl="0" algn="just">
              <a:buFont typeface="Wingdings" pitchFamily="2" charset="2"/>
              <a:buChar char="v"/>
            </a:pPr>
            <a:r>
              <a:rPr lang="es-CO" sz="2800" b="1" dirty="0">
                <a:solidFill>
                  <a:prstClr val="black"/>
                </a:solidFill>
              </a:rPr>
              <a:t>Promover un gobierno local moderno, eficiente y orientado a resultados que permitan la construcción de una ciudad sostenible </a:t>
            </a:r>
            <a:endParaRPr lang="es-CO" dirty="0">
              <a:solidFill>
                <a:prstClr val="black"/>
              </a:solidFill>
            </a:endParaRPr>
          </a:p>
          <a:p>
            <a:endParaRPr lang="es-CO" dirty="0"/>
          </a:p>
        </p:txBody>
      </p:sp>
    </p:spTree>
    <p:extLst>
      <p:ext uri="{BB962C8B-B14F-4D97-AF65-F5344CB8AC3E}">
        <p14:creationId xmlns:p14="http://schemas.microsoft.com/office/powerpoint/2010/main" val="621352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s-CO" sz="3200" b="1" dirty="0">
                <a:solidFill>
                  <a:prstClr val="black"/>
                </a:solidFill>
              </a:rPr>
              <a:t>OBJETIVOS DE  CALIDAD</a:t>
            </a:r>
            <a:endParaRPr lang="es-CO" dirty="0"/>
          </a:p>
        </p:txBody>
      </p:sp>
      <p:sp>
        <p:nvSpPr>
          <p:cNvPr id="3" name="2 Marcador de contenido"/>
          <p:cNvSpPr>
            <a:spLocks noGrp="1"/>
          </p:cNvSpPr>
          <p:nvPr>
            <p:ph idx="1"/>
          </p:nvPr>
        </p:nvSpPr>
        <p:spPr>
          <a:xfrm>
            <a:off x="457200" y="1700808"/>
            <a:ext cx="8229600" cy="4425355"/>
          </a:xfrm>
        </p:spPr>
        <p:txBody>
          <a:bodyPr/>
          <a:lstStyle/>
          <a:p>
            <a:pPr>
              <a:buFont typeface="Wingdings" pitchFamily="2" charset="2"/>
              <a:buChar char="v"/>
            </a:pPr>
            <a:r>
              <a:rPr lang="es-CO" sz="2800" b="1" dirty="0">
                <a:solidFill>
                  <a:prstClr val="black"/>
                </a:solidFill>
              </a:rPr>
              <a:t>Promover el mejoramiento continuo del Sistema Integrado de Gestión “SIGAMI</a:t>
            </a:r>
            <a:r>
              <a:rPr lang="es-CO" b="1" dirty="0">
                <a:solidFill>
                  <a:prstClr val="black"/>
                </a:solidFill>
              </a:rPr>
              <a:t>”.</a:t>
            </a:r>
          </a:p>
          <a:p>
            <a:pPr algn="just">
              <a:buFont typeface="Wingdings" pitchFamily="2" charset="2"/>
              <a:buChar char="v"/>
            </a:pPr>
            <a:r>
              <a:rPr lang="es-CO" sz="2800" b="1" dirty="0"/>
              <a:t>Cumplir con la normatividad vigente como entidad territorial y la relacionada con el desarrollo de los sistemas de Gestión de Calidad, Gestión Ambiental y Gestión de Seguridad y Salud en el Trabajo, así como con todos aquellos otros requisitos y/o necesidades que determinen los ciudadanos y demás grupos de valor. </a:t>
            </a:r>
            <a:endParaRPr lang="es-CO" sz="2800" dirty="0"/>
          </a:p>
        </p:txBody>
      </p:sp>
    </p:spTree>
    <p:extLst>
      <p:ext uri="{BB962C8B-B14F-4D97-AF65-F5344CB8AC3E}">
        <p14:creationId xmlns:p14="http://schemas.microsoft.com/office/powerpoint/2010/main" val="4153405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1" presetClass="exit" presetSubtype="1" fill="hold" grpId="0" nodeType="clickEffect">
                                  <p:stCondLst>
                                    <p:cond delay="0"/>
                                  </p:stCondLst>
                                  <p:childTnLst>
                                    <p:animEffect transition="out" filter="wheel(1)">
                                      <p:cBhvr>
                                        <p:cTn id="11" dur="2000"/>
                                        <p:tgtEl>
                                          <p:spTgt spid="3">
                                            <p:txEl>
                                              <p:pRg st="1" end="1"/>
                                            </p:txEl>
                                          </p:spTgt>
                                        </p:tgtEl>
                                      </p:cBhvr>
                                    </p:animEffect>
                                    <p:set>
                                      <p:cBhvr>
                                        <p:cTn id="12"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1"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edge">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1"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edge">
                                      <p:cBhvr>
                                        <p:cTn id="2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1813</TotalTime>
  <Words>2440</Words>
  <Application>Microsoft Office PowerPoint</Application>
  <PresentationFormat>Presentación en pantalla (4:3)</PresentationFormat>
  <Paragraphs>226</Paragraphs>
  <Slides>49</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49</vt:i4>
      </vt:variant>
    </vt:vector>
  </HeadingPairs>
  <TitlesOfParts>
    <vt:vector size="54" baseType="lpstr">
      <vt:lpstr>Arial</vt:lpstr>
      <vt:lpstr>Calibri</vt:lpstr>
      <vt:lpstr>Century Gothic</vt:lpstr>
      <vt:lpstr>Wingdings</vt:lpstr>
      <vt:lpstr>Tema de Office</vt:lpstr>
      <vt:lpstr>Presentación de PowerPoint</vt:lpstr>
      <vt:lpstr>Bienvenidos</vt:lpstr>
      <vt:lpstr>MISIÓN</vt:lpstr>
      <vt:lpstr>VISIÓN</vt:lpstr>
      <vt:lpstr>POLÍTICA INTEGRAL</vt:lpstr>
      <vt:lpstr>Principios y Valores</vt:lpstr>
      <vt:lpstr>OBJETIVOS DE  CALIDAD</vt:lpstr>
      <vt:lpstr>OBJETIVOS DE  CALIDAD</vt:lpstr>
      <vt:lpstr>OBJETIVOS DE  CALIDAD</vt:lpstr>
      <vt:lpstr>OBJETIVOS DE  CALIDAD</vt:lpstr>
      <vt:lpstr>OBJETIVOS DE  CALIDAD</vt:lpstr>
      <vt:lpstr>Presentación de PowerPoint</vt:lpstr>
      <vt:lpstr>ORGANIGRAMA</vt:lpstr>
      <vt:lpstr>DESPACHO</vt:lpstr>
      <vt:lpstr>PLANEACIÓN</vt:lpstr>
      <vt:lpstr>JURÍDICA</vt:lpstr>
      <vt:lpstr>INSPECCIÓN Y VIGILANCIA</vt:lpstr>
      <vt:lpstr>INSPECCIÓN  Y VIGILANCIA</vt:lpstr>
      <vt:lpstr>CALIDAD EDUCATIVA</vt:lpstr>
      <vt:lpstr>CALIDAD EDUCATVA</vt:lpstr>
      <vt:lpstr>COBERTURA EDUCATIVA</vt:lpstr>
      <vt:lpstr> COBERTURA EDUCATIVA </vt:lpstr>
      <vt:lpstr>INFRAESTRUCTURA</vt:lpstr>
      <vt:lpstr>COBERTURA ESTRATEGIAS  DE PERMANENCIA</vt:lpstr>
      <vt:lpstr>ADMINISTRATIVA Y FINANCIERA</vt:lpstr>
      <vt:lpstr>ADMINISTRATIVA Y FINANCIERA GRUPO DE TALENTO HUMANO Y SST</vt:lpstr>
      <vt:lpstr>FONDO DE PRESTACIONES SOCIALES</vt:lpstr>
      <vt:lpstr>PLANTA DE PERSONAL</vt:lpstr>
      <vt:lpstr>PLANTA DE PERSONAL</vt:lpstr>
      <vt:lpstr>ESCALAFÓN</vt:lpstr>
      <vt:lpstr>ESCALAFÓN</vt:lpstr>
      <vt:lpstr>ESCALAFÓN</vt:lpstr>
      <vt:lpstr>BIENESTAR LABORAL</vt:lpstr>
      <vt:lpstr>BIENESTAR LABORAL</vt:lpstr>
      <vt:lpstr>SALUD Y SEGURIDAD EN EL TRABAJO</vt:lpstr>
      <vt:lpstr>SALUD Y SEGURIDAD EN EL TRABAJO ACCIDENTE DE TRABAJO</vt:lpstr>
      <vt:lpstr>NÓMINA</vt:lpstr>
      <vt:lpstr>HISTORIA LABORAL</vt:lpstr>
      <vt:lpstr>ADMINISTRATIVA Y FINANCIERA  GRUPO DE  ATENCIÓN AL CIUDADANO (SAC)</vt:lpstr>
      <vt:lpstr>ADMINISTRATIVA Y FINANCIERA GRUPO DE PRESUPUESTO</vt:lpstr>
      <vt:lpstr>ADMINISTRATIVA Y FINACIERA GRUPO DE  CONTRATACIÓN</vt:lpstr>
      <vt:lpstr>ADMINISTRATIVA Y FINANCIERA GRUPO SERVICIOS INFORMÁTICOS</vt:lpstr>
      <vt:lpstr>CÓDIGO ÚNICO DISCIPLINARIO LEY 734 DEL 2002</vt:lpstr>
      <vt:lpstr>CÓDIGO ÚNICO DISCIPLINARIO LEY 734 DEL 2002</vt:lpstr>
      <vt:lpstr>CODIGO UNICO DISCIPLINARIO LEY 734 DEL 2002</vt:lpstr>
      <vt:lpstr>CÓDIGO ÚNICO DISCIPLINARIO LEY 734 DEL 2002</vt:lpstr>
      <vt:lpstr>CÓDIGO ÚNICO DISCIPLINARIO LEY 734 DEL 2002</vt:lpstr>
      <vt:lpstr>LEY 1474 DE 2011 ESTATUTO ANTICORRUPCIÓN</vt:lpstr>
      <vt:lpstr>INDUCCIÓN  2019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Angie Cordoba</dc:creator>
  <cp:lastModifiedBy>Camilo Andrés González Casas</cp:lastModifiedBy>
  <cp:revision>165</cp:revision>
  <cp:lastPrinted>2016-08-17T14:46:11Z</cp:lastPrinted>
  <dcterms:created xsi:type="dcterms:W3CDTF">2016-01-18T16:51:07Z</dcterms:created>
  <dcterms:modified xsi:type="dcterms:W3CDTF">2019-09-02T16:55:14Z</dcterms:modified>
</cp:coreProperties>
</file>