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51DE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220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73395-D93E-4517-8C55-98B8C064028C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666F3-FBB9-4039-8DBE-53ECF2C82B6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9808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F4A13-AAD6-466C-8ACD-323887F2A71F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11E-D8C7-4C74-8E41-78DE15A9A72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0163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F4A13-AAD6-466C-8ACD-323887F2A71F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11E-D8C7-4C74-8E41-78DE15A9A72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0579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F4A13-AAD6-466C-8ACD-323887F2A71F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11E-D8C7-4C74-8E41-78DE15A9A72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3562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0631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4703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F4A13-AAD6-466C-8ACD-323887F2A71F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11E-D8C7-4C74-8E41-78DE15A9A72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5794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F4A13-AAD6-466C-8ACD-323887F2A71F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11E-D8C7-4C74-8E41-78DE15A9A72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6985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F4A13-AAD6-466C-8ACD-323887F2A71F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11E-D8C7-4C74-8E41-78DE15A9A72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621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F4A13-AAD6-466C-8ACD-323887F2A71F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11E-D8C7-4C74-8E41-78DE15A9A72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7303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F4A13-AAD6-466C-8ACD-323887F2A71F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11E-D8C7-4C74-8E41-78DE15A9A72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9113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F4A13-AAD6-466C-8ACD-323887F2A71F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11E-D8C7-4C74-8E41-78DE15A9A72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5524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F4A13-AAD6-466C-8ACD-323887F2A71F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11E-D8C7-4C74-8E41-78DE15A9A72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8422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F4A13-AAD6-466C-8ACD-323887F2A71F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CC11E-D8C7-4C74-8E41-78DE15A9A72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3153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F4A13-AAD6-466C-8ACD-323887F2A71F}" type="datetimeFigureOut">
              <a:rPr lang="es-CO" smtClean="0"/>
              <a:t>17/07/2017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CC11E-D8C7-4C74-8E41-78DE15A9A72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8271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ne.gov.co/files/investigaciones/boletines/educacion/manual_diligenciamiento_EDUC-02_V2_1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9"/>
          <p:cNvSpPr txBox="1"/>
          <p:nvPr/>
        </p:nvSpPr>
        <p:spPr>
          <a:xfrm>
            <a:off x="5940152" y="4643844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Julio 2017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39552" y="4643844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Bogotá, Colombia.</a:t>
            </a:r>
            <a:endParaRPr lang="es-MX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cxnSp>
        <p:nvCxnSpPr>
          <p:cNvPr id="6" name="5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467544" y="1556792"/>
            <a:ext cx="8208912" cy="111136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defRPr/>
            </a:pPr>
            <a:r>
              <a:rPr lang="es-ES_tradnl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utura Std ExtraBold" pitchFamily="34" charset="0"/>
                <a:cs typeface="Arial" pitchFamily="34" charset="0"/>
              </a:rPr>
              <a:t>DEPARTAMENTO ADMINISTRATIVO NACIONAL DE ESTADISTICA</a:t>
            </a:r>
            <a:r>
              <a:rPr lang="es-ES_tradnl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utura Std Book" pitchFamily="34" charset="0"/>
                <a:cs typeface="Arial" pitchFamily="34" charset="0"/>
              </a:rPr>
              <a:t> </a:t>
            </a:r>
            <a:r>
              <a:rPr lang="es-ES_tradnl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utura Std Condensed" pitchFamily="34" charset="0"/>
                <a:cs typeface="Arial" pitchFamily="34" charset="0"/>
              </a:rPr>
              <a:t>- </a:t>
            </a:r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utura Std Condensed" pitchFamily="34" charset="0"/>
                <a:cs typeface="Arial" pitchFamily="34" charset="0"/>
              </a:rPr>
              <a:t>DANE</a:t>
            </a:r>
            <a:endParaRPr lang="es-ES_tradnl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utura Std Condensed" pitchFamily="34" charset="0"/>
              <a:cs typeface="Arial" pitchFamily="34" charset="0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 bwMode="auto">
          <a:xfrm>
            <a:off x="752475" y="2847405"/>
            <a:ext cx="8064500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5pPr>
            <a:lvl6pPr marL="457200" algn="l" rtl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6pPr>
            <a:lvl7pPr marL="914400" algn="l" rtl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7pPr>
            <a:lvl8pPr marL="1371600" algn="l" rtl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8pPr>
            <a:lvl9pPr marL="1828800" algn="l" rtl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/>
            <a:r>
              <a:rPr lang="es-ES" altLang="es-CO" b="1" kern="0" dirty="0" smtClean="0">
                <a:solidFill>
                  <a:schemeClr val="bg1"/>
                </a:solidFill>
                <a:latin typeface="Futura Std Book" pitchFamily="34" charset="0"/>
              </a:rPr>
              <a:t>INVESTIGACIÓN DE EDUCACIÓN FORMAL - EDUC  </a:t>
            </a:r>
          </a:p>
        </p:txBody>
      </p:sp>
    </p:spTree>
    <p:extLst>
      <p:ext uri="{BB962C8B-B14F-4D97-AF65-F5344CB8AC3E}">
        <p14:creationId xmlns:p14="http://schemas.microsoft.com/office/powerpoint/2010/main" val="26259438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11"/>
          <p:cNvSpPr txBox="1"/>
          <p:nvPr/>
        </p:nvSpPr>
        <p:spPr>
          <a:xfrm>
            <a:off x="1067053" y="1196752"/>
            <a:ext cx="6817315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es-MX" altLang="es-CO" sz="2800" b="1" kern="0" dirty="0">
                <a:solidFill>
                  <a:srgbClr val="B6004B"/>
                </a:solidFill>
                <a:latin typeface="Futura Std Book"/>
                <a:sym typeface="Calibri" pitchFamily="34" charset="0"/>
              </a:rPr>
              <a:t>1. Ingrese a la página del DANE www.dane.gov.co</a:t>
            </a:r>
            <a:endParaRPr lang="da-DK" sz="2450" dirty="0">
              <a:solidFill>
                <a:srgbClr val="B6004B"/>
              </a:solidFill>
              <a:latin typeface="Arial Black"/>
              <a:cs typeface="Arial Black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" r="1527" b="4364"/>
          <a:stretch/>
        </p:blipFill>
        <p:spPr bwMode="auto">
          <a:xfrm>
            <a:off x="190952" y="2176579"/>
            <a:ext cx="8845544" cy="4276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Elipse"/>
          <p:cNvSpPr/>
          <p:nvPr/>
        </p:nvSpPr>
        <p:spPr>
          <a:xfrm>
            <a:off x="580831" y="2176637"/>
            <a:ext cx="894825" cy="1722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" name="1 Rectángulo"/>
          <p:cNvSpPr/>
          <p:nvPr/>
        </p:nvSpPr>
        <p:spPr>
          <a:xfrm>
            <a:off x="360040" y="1903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altLang="es-CO" b="1" kern="0" dirty="0">
                <a:solidFill>
                  <a:schemeClr val="bg1"/>
                </a:solidFill>
                <a:latin typeface="Futura Std Book" pitchFamily="34" charset="0"/>
              </a:rPr>
              <a:t>INVESTIGACIÓN DE EDUCACIÓN FORMAL - EDUC  </a:t>
            </a:r>
          </a:p>
        </p:txBody>
      </p:sp>
    </p:spTree>
    <p:extLst>
      <p:ext uri="{BB962C8B-B14F-4D97-AF65-F5344CB8AC3E}">
        <p14:creationId xmlns:p14="http://schemas.microsoft.com/office/powerpoint/2010/main" val="29739353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6" t="7880" r="10763" b="18610"/>
          <a:stretch/>
        </p:blipFill>
        <p:spPr bwMode="auto">
          <a:xfrm>
            <a:off x="251520" y="2042989"/>
            <a:ext cx="8647326" cy="448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ject 911"/>
          <p:cNvSpPr txBox="1"/>
          <p:nvPr/>
        </p:nvSpPr>
        <p:spPr>
          <a:xfrm>
            <a:off x="29130" y="1196752"/>
            <a:ext cx="9007366" cy="7755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CO" altLang="es-CO" sz="2800" b="1" dirty="0">
                <a:solidFill>
                  <a:srgbClr val="B6004B"/>
                </a:solidFill>
                <a:latin typeface="Futura Std Book" pitchFamily="34" charset="0"/>
              </a:rPr>
              <a:t>2. En </a:t>
            </a:r>
            <a:r>
              <a:rPr lang="es-CO" altLang="es-CO" sz="2800" b="1" dirty="0">
                <a:latin typeface="Futura Std Book" pitchFamily="34" charset="0"/>
              </a:rPr>
              <a:t>BUSCAR </a:t>
            </a:r>
            <a:r>
              <a:rPr lang="es-CO" altLang="es-CO" sz="2800" b="1" dirty="0" smtClean="0">
                <a:latin typeface="Futura Std Book" pitchFamily="34" charset="0"/>
              </a:rPr>
              <a:t>INFORMACIÓN </a:t>
            </a:r>
            <a:r>
              <a:rPr lang="es-CO" altLang="es-CO" sz="2800" b="1" dirty="0" smtClean="0">
                <a:solidFill>
                  <a:srgbClr val="B6004B"/>
                </a:solidFill>
                <a:latin typeface="Futura Std Book" pitchFamily="34" charset="0"/>
              </a:rPr>
              <a:t>despliegue el listado y seleccione </a:t>
            </a:r>
            <a:r>
              <a:rPr lang="es-CO" altLang="es-CO" sz="2800" b="1" dirty="0" smtClean="0">
                <a:latin typeface="Futura Std Book" pitchFamily="34" charset="0"/>
              </a:rPr>
              <a:t>Educación </a:t>
            </a:r>
            <a:r>
              <a:rPr lang="es-CO" altLang="es-CO" sz="2800" b="1" dirty="0">
                <a:latin typeface="Futura Std Book" pitchFamily="34" charset="0"/>
              </a:rPr>
              <a:t>Formal</a:t>
            </a:r>
          </a:p>
        </p:txBody>
      </p:sp>
      <p:sp>
        <p:nvSpPr>
          <p:cNvPr id="10" name="9 Elipse"/>
          <p:cNvSpPr/>
          <p:nvPr/>
        </p:nvSpPr>
        <p:spPr>
          <a:xfrm>
            <a:off x="539552" y="3140968"/>
            <a:ext cx="118285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" name="1 Rectángulo"/>
          <p:cNvSpPr/>
          <p:nvPr/>
        </p:nvSpPr>
        <p:spPr>
          <a:xfrm>
            <a:off x="360040" y="1903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altLang="es-CO" b="1" kern="0" dirty="0">
                <a:solidFill>
                  <a:schemeClr val="bg1"/>
                </a:solidFill>
                <a:latin typeface="Futura Std Book" pitchFamily="34" charset="0"/>
              </a:rPr>
              <a:t>INVESTIGACIÓN DE EDUCACIÓN FORMAL - EDUC  </a:t>
            </a:r>
          </a:p>
        </p:txBody>
      </p:sp>
    </p:spTree>
    <p:extLst>
      <p:ext uri="{BB962C8B-B14F-4D97-AF65-F5344CB8AC3E}">
        <p14:creationId xmlns:p14="http://schemas.microsoft.com/office/powerpoint/2010/main" val="19691163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11"/>
          <p:cNvSpPr txBox="1"/>
          <p:nvPr/>
        </p:nvSpPr>
        <p:spPr>
          <a:xfrm>
            <a:off x="1211069" y="1196752"/>
            <a:ext cx="6817315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es-MX" altLang="es-CO" sz="2800" b="1" kern="0" dirty="0" smtClean="0">
                <a:solidFill>
                  <a:srgbClr val="B6004B"/>
                </a:solidFill>
                <a:latin typeface="Futura Std Book"/>
                <a:sym typeface="Calibri" pitchFamily="34" charset="0"/>
              </a:rPr>
              <a:t>3. </a:t>
            </a:r>
            <a:r>
              <a:rPr lang="es-MX" altLang="es-CO" sz="2800" b="1" kern="0" dirty="0">
                <a:solidFill>
                  <a:srgbClr val="B6004B"/>
                </a:solidFill>
                <a:latin typeface="Futura Std Book"/>
                <a:sym typeface="Calibri" pitchFamily="34" charset="0"/>
              </a:rPr>
              <a:t>H</a:t>
            </a:r>
            <a:r>
              <a:rPr lang="es-MX" altLang="es-CO" sz="2800" b="1" kern="0" dirty="0" smtClean="0">
                <a:solidFill>
                  <a:srgbClr val="B6004B"/>
                </a:solidFill>
                <a:latin typeface="Futura Std Book"/>
                <a:sym typeface="Calibri" pitchFamily="34" charset="0"/>
              </a:rPr>
              <a:t>aga clic en </a:t>
            </a:r>
          </a:p>
          <a:p>
            <a:pPr marL="12700" algn="ctr"/>
            <a:r>
              <a:rPr lang="es-MX" altLang="es-CO" sz="2800" b="1" kern="0" dirty="0" smtClean="0">
                <a:latin typeface="Futura Std Book"/>
                <a:sym typeface="Calibri" pitchFamily="34" charset="0"/>
              </a:rPr>
              <a:t>Formulario Electrónico</a:t>
            </a:r>
            <a:endParaRPr lang="da-DK" sz="2450" dirty="0">
              <a:latin typeface="Arial Black"/>
              <a:cs typeface="Arial Black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60040" y="1903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altLang="es-CO" b="1" kern="0" dirty="0">
                <a:solidFill>
                  <a:schemeClr val="bg1"/>
                </a:solidFill>
                <a:latin typeface="Futura Std Book" pitchFamily="34" charset="0"/>
              </a:rPr>
              <a:t>INVESTIGACIÓN DE EDUCACIÓN FORMAL - EDUC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4" t="5470" r="16661" b="15219"/>
          <a:stretch/>
        </p:blipFill>
        <p:spPr bwMode="auto">
          <a:xfrm>
            <a:off x="467544" y="2058526"/>
            <a:ext cx="8352927" cy="450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Elipse"/>
          <p:cNvSpPr/>
          <p:nvPr/>
        </p:nvSpPr>
        <p:spPr>
          <a:xfrm>
            <a:off x="2843808" y="2852936"/>
            <a:ext cx="1728192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1677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11"/>
          <p:cNvSpPr txBox="1"/>
          <p:nvPr/>
        </p:nvSpPr>
        <p:spPr>
          <a:xfrm>
            <a:off x="-180528" y="2636912"/>
            <a:ext cx="3144907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es-MX" altLang="es-CO" sz="2400" b="1" kern="0" dirty="0" smtClean="0">
                <a:solidFill>
                  <a:srgbClr val="B6004B"/>
                </a:solidFill>
                <a:latin typeface="Futura Std Book"/>
                <a:sym typeface="Calibri" pitchFamily="34" charset="0"/>
              </a:rPr>
              <a:t>4. </a:t>
            </a:r>
            <a:r>
              <a:rPr lang="es-MX" altLang="es-CO" sz="2400" b="1" kern="0" dirty="0">
                <a:solidFill>
                  <a:srgbClr val="B6004B"/>
                </a:solidFill>
                <a:latin typeface="Futura Std Book"/>
                <a:sym typeface="Calibri" pitchFamily="34" charset="0"/>
              </a:rPr>
              <a:t>H</a:t>
            </a:r>
            <a:r>
              <a:rPr lang="es-MX" altLang="es-CO" sz="2400" b="1" kern="0" dirty="0" smtClean="0">
                <a:solidFill>
                  <a:srgbClr val="B6004B"/>
                </a:solidFill>
                <a:latin typeface="Futura Std Book"/>
                <a:sym typeface="Calibri" pitchFamily="34" charset="0"/>
              </a:rPr>
              <a:t>aga clic en </a:t>
            </a:r>
            <a:r>
              <a:rPr lang="es-MX" altLang="es-CO" sz="2400" b="1" kern="0" dirty="0" smtClean="0">
                <a:latin typeface="Futura Std Book"/>
                <a:sym typeface="Calibri" pitchFamily="34" charset="0"/>
              </a:rPr>
              <a:t>¿Olvidó su contraseña?</a:t>
            </a:r>
            <a:endParaRPr lang="da-DK" sz="2400" dirty="0">
              <a:solidFill>
                <a:srgbClr val="B6004B"/>
              </a:solidFill>
              <a:latin typeface="Arial Black"/>
              <a:cs typeface="Arial Black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60040" y="1903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altLang="es-CO" b="1" kern="0" dirty="0">
                <a:solidFill>
                  <a:schemeClr val="bg1"/>
                </a:solidFill>
                <a:latin typeface="Futura Std Book" pitchFamily="34" charset="0"/>
              </a:rPr>
              <a:t>INVESTIGACIÓN DE EDUCACIÓN FORMAL - EDUC  </a:t>
            </a:r>
          </a:p>
        </p:txBody>
      </p:sp>
      <p:sp>
        <p:nvSpPr>
          <p:cNvPr id="10" name="9 Elipse"/>
          <p:cNvSpPr/>
          <p:nvPr/>
        </p:nvSpPr>
        <p:spPr>
          <a:xfrm>
            <a:off x="5244657" y="6065069"/>
            <a:ext cx="1775615" cy="3162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6" name="5 Imagen"/>
          <p:cNvPicPr/>
          <p:nvPr/>
        </p:nvPicPr>
        <p:blipFill rotWithShape="1">
          <a:blip r:embed="rId3"/>
          <a:srcRect l="37883" t="16838" r="27767" b="19119"/>
          <a:stretch/>
        </p:blipFill>
        <p:spPr bwMode="auto">
          <a:xfrm>
            <a:off x="2739702" y="1129982"/>
            <a:ext cx="6296794" cy="56113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7 Elipse"/>
          <p:cNvSpPr/>
          <p:nvPr/>
        </p:nvSpPr>
        <p:spPr>
          <a:xfrm>
            <a:off x="4860032" y="5949280"/>
            <a:ext cx="2088232" cy="6042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94281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11"/>
          <p:cNvSpPr txBox="1"/>
          <p:nvPr/>
        </p:nvSpPr>
        <p:spPr>
          <a:xfrm>
            <a:off x="107504" y="1927279"/>
            <a:ext cx="2808312" cy="36009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es-MX" altLang="es-CO" b="1" kern="0" dirty="0" smtClean="0">
                <a:solidFill>
                  <a:srgbClr val="B6004B"/>
                </a:solidFill>
                <a:latin typeface="Futura Std Book"/>
                <a:sym typeface="Calibri" pitchFamily="34" charset="0"/>
              </a:rPr>
              <a:t>5. </a:t>
            </a:r>
            <a:r>
              <a:rPr lang="es-CO" altLang="es-CO" b="1" dirty="0">
                <a:solidFill>
                  <a:srgbClr val="002060"/>
                </a:solidFill>
                <a:latin typeface="Futura Std Book" pitchFamily="34" charset="0"/>
              </a:rPr>
              <a:t>Registre </a:t>
            </a:r>
            <a:r>
              <a:rPr lang="es-CO" altLang="es-CO" b="1" dirty="0" smtClean="0">
                <a:solidFill>
                  <a:srgbClr val="002060"/>
                </a:solidFill>
                <a:latin typeface="Futura Std Book" pitchFamily="34" charset="0"/>
              </a:rPr>
              <a:t>el siguiente </a:t>
            </a:r>
            <a:r>
              <a:rPr lang="es-CO" altLang="es-CO" b="1" dirty="0" smtClean="0">
                <a:solidFill>
                  <a:srgbClr val="B6004B"/>
                </a:solidFill>
                <a:latin typeface="Futura Std Book" pitchFamily="34" charset="0"/>
              </a:rPr>
              <a:t>Usuario:</a:t>
            </a:r>
            <a:r>
              <a:rPr lang="es-CO" altLang="es-CO" b="1" dirty="0" smtClean="0">
                <a:solidFill>
                  <a:srgbClr val="002060"/>
                </a:solidFill>
                <a:latin typeface="Futura Std Book" pitchFamily="34" charset="0"/>
              </a:rPr>
              <a:t>  </a:t>
            </a:r>
          </a:p>
          <a:p>
            <a:pPr marL="12700" algn="ctr"/>
            <a:endParaRPr lang="es-CO" altLang="es-CO" b="1" dirty="0">
              <a:solidFill>
                <a:srgbClr val="002060"/>
              </a:solidFill>
              <a:latin typeface="Futura Std Book" pitchFamily="34" charset="0"/>
            </a:endParaRPr>
          </a:p>
          <a:p>
            <a:pPr marL="12700" algn="ctr"/>
            <a:r>
              <a:rPr lang="es-CO" altLang="es-CO" b="1" dirty="0" smtClean="0">
                <a:solidFill>
                  <a:srgbClr val="F151DE"/>
                </a:solidFill>
                <a:latin typeface="Futura Std Book" pitchFamily="34" charset="0"/>
              </a:rPr>
              <a:t>CODIGO DANE DEL E.E.</a:t>
            </a:r>
            <a:endParaRPr lang="es-CO" altLang="es-CO" b="1" dirty="0" smtClean="0">
              <a:solidFill>
                <a:srgbClr val="F151DE"/>
              </a:solidFill>
              <a:latin typeface="Futura Std Book" pitchFamily="34" charset="0"/>
            </a:endParaRPr>
          </a:p>
          <a:p>
            <a:pPr marL="12700" algn="ctr"/>
            <a:endParaRPr lang="es-CO" altLang="es-CO" b="1" dirty="0" smtClean="0">
              <a:solidFill>
                <a:srgbClr val="002060"/>
              </a:solidFill>
              <a:latin typeface="Futura Std Book" pitchFamily="34" charset="0"/>
            </a:endParaRPr>
          </a:p>
          <a:p>
            <a:pPr marL="12700" algn="ctr"/>
            <a:r>
              <a:rPr lang="es-CO" altLang="es-CO" b="1" dirty="0" smtClean="0">
                <a:solidFill>
                  <a:srgbClr val="002060"/>
                </a:solidFill>
                <a:latin typeface="Futura Std Book" pitchFamily="34" charset="0"/>
              </a:rPr>
              <a:t>Y </a:t>
            </a:r>
            <a:r>
              <a:rPr lang="es-CO" altLang="es-CO" b="1" dirty="0">
                <a:solidFill>
                  <a:srgbClr val="002060"/>
                </a:solidFill>
                <a:latin typeface="Futura Std Book" pitchFamily="34" charset="0"/>
              </a:rPr>
              <a:t>en el recuadro de </a:t>
            </a:r>
            <a:r>
              <a:rPr lang="es-CO" altLang="es-CO" b="1" dirty="0">
                <a:solidFill>
                  <a:srgbClr val="B6004B"/>
                </a:solidFill>
                <a:latin typeface="Futura Std Book" pitchFamily="34" charset="0"/>
              </a:rPr>
              <a:t>Correo Electrónico</a:t>
            </a:r>
            <a:r>
              <a:rPr lang="es-CO" altLang="es-CO" b="1" dirty="0">
                <a:solidFill>
                  <a:srgbClr val="002060"/>
                </a:solidFill>
                <a:latin typeface="Futura Std Book" pitchFamily="34" charset="0"/>
              </a:rPr>
              <a:t> </a:t>
            </a:r>
            <a:r>
              <a:rPr lang="es-CO" altLang="es-CO" b="1" dirty="0" smtClean="0">
                <a:solidFill>
                  <a:srgbClr val="002060"/>
                </a:solidFill>
                <a:latin typeface="Futura Std Book" pitchFamily="34" charset="0"/>
              </a:rPr>
              <a:t>la dirección de correo electrónico </a:t>
            </a:r>
            <a:r>
              <a:rPr lang="es-CO" altLang="es-CO" b="1" dirty="0">
                <a:solidFill>
                  <a:srgbClr val="002060"/>
                </a:solidFill>
                <a:latin typeface="Futura Std Book" pitchFamily="34" charset="0"/>
              </a:rPr>
              <a:t>en donde simultáneamente le </a:t>
            </a:r>
            <a:r>
              <a:rPr lang="es-CO" altLang="es-CO" b="1" dirty="0" smtClean="0">
                <a:solidFill>
                  <a:srgbClr val="002060"/>
                </a:solidFill>
                <a:latin typeface="Futura Std Book" pitchFamily="34" charset="0"/>
              </a:rPr>
              <a:t>llegará </a:t>
            </a:r>
            <a:r>
              <a:rPr lang="es-CO" altLang="es-CO" b="1" dirty="0">
                <a:solidFill>
                  <a:srgbClr val="002060"/>
                </a:solidFill>
                <a:latin typeface="Futura Std Book" pitchFamily="34" charset="0"/>
              </a:rPr>
              <a:t>la contraseña, enseguida </a:t>
            </a:r>
            <a:r>
              <a:rPr lang="es-CO" altLang="es-CO" b="1" dirty="0" smtClean="0">
                <a:solidFill>
                  <a:srgbClr val="002060"/>
                </a:solidFill>
                <a:latin typeface="Futura Std Book" pitchFamily="34" charset="0"/>
              </a:rPr>
              <a:t>haga clic </a:t>
            </a:r>
            <a:r>
              <a:rPr lang="es-CO" altLang="es-CO" b="1" dirty="0">
                <a:solidFill>
                  <a:srgbClr val="002060"/>
                </a:solidFill>
                <a:latin typeface="Futura Std Book" pitchFamily="34" charset="0"/>
              </a:rPr>
              <a:t>en </a:t>
            </a:r>
            <a:r>
              <a:rPr lang="es-CO" altLang="es-CO" b="1" dirty="0">
                <a:solidFill>
                  <a:srgbClr val="B6004B"/>
                </a:solidFill>
                <a:latin typeface="Futura Std Book" pitchFamily="34" charset="0"/>
              </a:rPr>
              <a:t>Recuperar</a:t>
            </a:r>
            <a:r>
              <a:rPr lang="es-CO" altLang="es-CO" b="1" dirty="0">
                <a:solidFill>
                  <a:srgbClr val="002060"/>
                </a:solidFill>
                <a:latin typeface="Futura Std Book" pitchFamily="34" charset="0"/>
              </a:rPr>
              <a:t>. </a:t>
            </a:r>
            <a:endParaRPr lang="es-CO" altLang="es-CO" b="1" dirty="0" smtClean="0">
              <a:solidFill>
                <a:srgbClr val="002060"/>
              </a:solidFill>
              <a:latin typeface="Futura Std Book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60040" y="1903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altLang="es-CO" b="1" kern="0" dirty="0">
                <a:solidFill>
                  <a:schemeClr val="bg1"/>
                </a:solidFill>
                <a:latin typeface="Futura Std Book" pitchFamily="34" charset="0"/>
              </a:rPr>
              <a:t>INVESTIGACIÓN DE EDUCACIÓN FORMAL - EDUC 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95451"/>
            <a:ext cx="6078860" cy="4985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00103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0040" y="1903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altLang="es-CO" b="1" kern="0" dirty="0">
                <a:solidFill>
                  <a:schemeClr val="bg1"/>
                </a:solidFill>
                <a:latin typeface="Futura Std Book" pitchFamily="34" charset="0"/>
              </a:rPr>
              <a:t>INVESTIGACIÓN DE EDUCACIÓN FORMAL - EDUC  </a:t>
            </a:r>
          </a:p>
        </p:txBody>
      </p:sp>
      <p:sp>
        <p:nvSpPr>
          <p:cNvPr id="5" name="object 911"/>
          <p:cNvSpPr txBox="1"/>
          <p:nvPr/>
        </p:nvSpPr>
        <p:spPr>
          <a:xfrm>
            <a:off x="611560" y="1700808"/>
            <a:ext cx="7704856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es-MX" altLang="es-CO" sz="2800" b="1" kern="0" dirty="0" smtClean="0">
                <a:solidFill>
                  <a:srgbClr val="B6004B"/>
                </a:solidFill>
                <a:latin typeface="Futura Std Book"/>
                <a:sym typeface="Calibri" pitchFamily="34" charset="0"/>
              </a:rPr>
              <a:t>6. Links de ingreso rápido</a:t>
            </a:r>
          </a:p>
          <a:p>
            <a:pPr marL="12700" algn="ctr"/>
            <a:endParaRPr lang="es-MX" altLang="es-CO" sz="2800" b="1" kern="0" dirty="0">
              <a:solidFill>
                <a:srgbClr val="B6004B"/>
              </a:solidFill>
              <a:latin typeface="Futura Std Book"/>
              <a:sym typeface="Calibri" pitchFamily="34" charset="0"/>
            </a:endParaRPr>
          </a:p>
          <a:p>
            <a:pPr marL="12700" algn="ctr"/>
            <a:r>
              <a:rPr lang="es-MX" altLang="es-CO" sz="2800" b="1" kern="0" dirty="0" smtClean="0">
                <a:solidFill>
                  <a:srgbClr val="B6004B"/>
                </a:solidFill>
                <a:latin typeface="Futura Std Book"/>
                <a:sym typeface="Calibri" pitchFamily="34" charset="0"/>
              </a:rPr>
              <a:t> </a:t>
            </a:r>
            <a:r>
              <a:rPr lang="es-MX" altLang="es-CO" sz="2800" b="1" kern="0" dirty="0" smtClean="0">
                <a:latin typeface="Futura Std Book"/>
                <a:sym typeface="Calibri" pitchFamily="34" charset="0"/>
              </a:rPr>
              <a:t>MANUAL DE DILIGENCIAMIENTO</a:t>
            </a:r>
            <a:endParaRPr lang="da-DK" sz="2450" dirty="0">
              <a:latin typeface="Arial Black"/>
              <a:cs typeface="Arial Black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504" y="3193231"/>
            <a:ext cx="9036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400" b="1" u="sng" dirty="0">
                <a:hlinkClick r:id="rId3"/>
              </a:rPr>
              <a:t>https://www.dane.gov.co/files/investigaciones/boletines/educacion/manual_diligenciamiento_EDUC-02_V2_1.pdf</a:t>
            </a:r>
            <a:endParaRPr lang="es-CO" sz="1400" b="1" dirty="0"/>
          </a:p>
        </p:txBody>
      </p:sp>
      <p:sp>
        <p:nvSpPr>
          <p:cNvPr id="7" name="object 911"/>
          <p:cNvSpPr txBox="1"/>
          <p:nvPr/>
        </p:nvSpPr>
        <p:spPr>
          <a:xfrm>
            <a:off x="611560" y="4006225"/>
            <a:ext cx="7704856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es-MX" altLang="es-CO" sz="2800" b="1" kern="0" dirty="0" smtClean="0">
                <a:latin typeface="Futura Std Book"/>
                <a:sym typeface="Calibri" pitchFamily="34" charset="0"/>
              </a:rPr>
              <a:t>FORMULARIO ELECTRÓNICO C600</a:t>
            </a:r>
            <a:endParaRPr lang="da-DK" sz="2450" dirty="0">
              <a:latin typeface="Arial Black"/>
              <a:cs typeface="Arial Black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43608" y="4829090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000" u="sng" dirty="0">
                <a:solidFill>
                  <a:srgbClr val="0066FF"/>
                </a:solidFill>
              </a:rPr>
              <a:t>http://appweb.dane.gov.co:9001/SIEF/faces/login/login.xhtml?</a:t>
            </a:r>
          </a:p>
        </p:txBody>
      </p:sp>
    </p:spTree>
    <p:extLst>
      <p:ext uri="{BB962C8B-B14F-4D97-AF65-F5344CB8AC3E}">
        <p14:creationId xmlns:p14="http://schemas.microsoft.com/office/powerpoint/2010/main" val="10284452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151</Words>
  <Application>Microsoft Office PowerPoint</Application>
  <PresentationFormat>Presentación en pantalla (4:3)</PresentationFormat>
  <Paragraphs>26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Calibri</vt:lpstr>
      <vt:lpstr>Futura Std Book</vt:lpstr>
      <vt:lpstr>Futura Std Condensed</vt:lpstr>
      <vt:lpstr>Futura Std ExtraBold</vt:lpstr>
      <vt:lpstr>Open Sans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Ingrid Tatiana Hernandez Mora</dc:creator>
  <cp:lastModifiedBy>Personal</cp:lastModifiedBy>
  <cp:revision>46</cp:revision>
  <dcterms:created xsi:type="dcterms:W3CDTF">2017-05-19T13:09:54Z</dcterms:created>
  <dcterms:modified xsi:type="dcterms:W3CDTF">2017-07-17T20:10:37Z</dcterms:modified>
</cp:coreProperties>
</file>