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63E2E1B-F948-450B-B967-64DEAC7534F9}">
  <a:tblStyle styleId="{C63E2E1B-F948-450B-B967-64DEAC7534F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>
          <a:top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747"/>
  </p:normalViewPr>
  <p:slideViewPr>
    <p:cSldViewPr snapToGrid="0">
      <p:cViewPr varScale="1">
        <p:scale>
          <a:sx n="86" d="100"/>
          <a:sy n="86" d="100"/>
        </p:scale>
        <p:origin x="13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s://app.powerbi.com/view?r=eyJrIjoiN2I4ZTdhNDctOGRmZi00MWZlLWJiOTItOWFiYzVmMTI2NGE1IiwidCI6IjEzNDE0NTZkLTIwZWEtNDdlOC05MTBiLTJmYmM1MWI1ZTFhOCIsImMiOjR9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1359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logo de Supérate, al dar click lleva a la página de esas pruebas.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s-CO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logo de Aprendamos, al dar clik lleva a la página de esas pruebas.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s-CO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dar click sobre el muñeco de las pruebas lleva al link general donde docentes, directivos y personal de la secretaría, pueden consultar los resultados de ambas pruebas en relación con la participación y el desempeño de los estudiantes: </a:t>
            </a:r>
            <a:r>
              <a:rPr lang="es-CO" sz="12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https://app.powerbi.com/view?r=eyJrIjoiN2I4ZTdhNDctOGRmZi00MWZlLWJiOTItOWFiYzVmMTI2NGE1IiwidCI6IjEzNDE0NTZkLTIwZWEtNDdlOC05MTBiLTJmYmM1MWI1ZTFhOCIsImMiOjR9</a:t>
            </a:r>
            <a:r>
              <a:rPr lang="es-CO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s-CO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s-CO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s-CO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lang="es-CO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3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1.jpg"/><Relationship Id="rId10" Type="http://schemas.openxmlformats.org/officeDocument/2006/relationships/image" Target="../media/image12.png"/><Relationship Id="rId11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hyperlink" Target="https://app.powerbi.com/view?r=eyJrIjoiN2I4ZTdhNDctOGRmZi00MWZlLWJiOTItOWFiYzVmMTI2NGE1IiwidCI6IjEzNDE0NTZkLTIwZWEtNDdlOC05MTBiLTJmYmM1MWI1ZTFhOCIsImMiOjR9" TargetMode="External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3.png"/><Relationship Id="rId9" Type="http://schemas.openxmlformats.org/officeDocument/2006/relationships/hyperlink" Target="http://superate.edu.co/" TargetMode="External"/><Relationship Id="rId10" Type="http://schemas.openxmlformats.org/officeDocument/2006/relationships/hyperlink" Target="http://aprendamos2a5.edu.c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313660" y="2688300"/>
            <a:ext cx="11564678" cy="11695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35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SEGUIMIENTO AL APRENDIZAJE Y EVALUACIÓN FORMATIVA: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35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SUPÉRATE CON EL SABER + APRENDAMOS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583018" y="4081135"/>
            <a:ext cx="11206714" cy="8617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Socialización de estrategias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Marzo/Abril de 2017</a:t>
            </a:r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3660" y="6058667"/>
            <a:ext cx="3675600" cy="69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 descr="bandera-01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45752" y="5197032"/>
            <a:ext cx="4946246" cy="1688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8" cy="688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8560" y="6156921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9241" y="6157657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6">
            <a:alphaModFix/>
          </a:blip>
          <a:srcRect l="53688" t="19608" r="29752" b="71794"/>
          <a:stretch/>
        </p:blipFill>
        <p:spPr>
          <a:xfrm>
            <a:off x="3973691" y="6297042"/>
            <a:ext cx="1704095" cy="4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 descr="bandera-01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 descr="lapiz-10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9683893" flipH="1">
            <a:off x="87160" y="26682"/>
            <a:ext cx="1663815" cy="81896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/>
          <p:nvPr/>
        </p:nvSpPr>
        <p:spPr>
          <a:xfrm>
            <a:off x="1031482" y="252016"/>
            <a:ext cx="73614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Contexto</a:t>
            </a: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9">
            <a:alphaModFix/>
          </a:blip>
          <a:srcRect l="38682" t="31118" r="20932" b="15536"/>
          <a:stretch/>
        </p:blipFill>
        <p:spPr>
          <a:xfrm>
            <a:off x="2486459" y="965694"/>
            <a:ext cx="6670419" cy="4953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137" y="0"/>
            <a:ext cx="12192000" cy="6885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8560" y="6156921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 descr="bandera-01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 descr="mano_azul.png"/>
          <p:cNvPicPr preferRelativeResize="0"/>
          <p:nvPr/>
        </p:nvPicPr>
        <p:blipFill rotWithShape="1">
          <a:blip r:embed="rId6">
            <a:alphaModFix/>
          </a:blip>
          <a:srcRect r="14564"/>
          <a:stretch/>
        </p:blipFill>
        <p:spPr>
          <a:xfrm flipH="1">
            <a:off x="0" y="252056"/>
            <a:ext cx="1674564" cy="1180094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/>
          <p:nvPr/>
        </p:nvSpPr>
        <p:spPr>
          <a:xfrm>
            <a:off x="910684" y="290921"/>
            <a:ext cx="73614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¿Qué es Supérate con el Saber?</a:t>
            </a:r>
          </a:p>
        </p:txBody>
      </p:sp>
      <p:sp>
        <p:nvSpPr>
          <p:cNvPr id="116" name="Shape 116"/>
          <p:cNvSpPr/>
          <p:nvPr/>
        </p:nvSpPr>
        <p:spPr>
          <a:xfrm>
            <a:off x="1013067" y="869074"/>
            <a:ext cx="7461080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1013067" y="848480"/>
            <a:ext cx="746108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el Sistema Nacional de Competencias Académicas creado por la Presidencia de la República en 2012 y liderado por el Ministerio de Educación Nacional.</a:t>
            </a:r>
          </a:p>
        </p:txBody>
      </p:sp>
      <p:sp>
        <p:nvSpPr>
          <p:cNvPr id="118" name="Shape 118"/>
          <p:cNvSpPr/>
          <p:nvPr/>
        </p:nvSpPr>
        <p:spPr>
          <a:xfrm flipH="1">
            <a:off x="4742120" y="1638459"/>
            <a:ext cx="660719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¿Quiénes pueden participar?</a:t>
            </a:r>
          </a:p>
        </p:txBody>
      </p:sp>
      <p:pic>
        <p:nvPicPr>
          <p:cNvPr id="119" name="Shape 119" descr="mano_roja.png"/>
          <p:cNvPicPr preferRelativeResize="0"/>
          <p:nvPr/>
        </p:nvPicPr>
        <p:blipFill rotWithShape="1">
          <a:blip r:embed="rId7">
            <a:alphaModFix/>
          </a:blip>
          <a:srcRect r="21943"/>
          <a:stretch/>
        </p:blipFill>
        <p:spPr>
          <a:xfrm>
            <a:off x="10504596" y="1508619"/>
            <a:ext cx="1679090" cy="868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/>
          <p:nvPr/>
        </p:nvSpPr>
        <p:spPr>
          <a:xfrm>
            <a:off x="4912241" y="2264480"/>
            <a:ext cx="6877842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4591407" y="2264480"/>
            <a:ext cx="746108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Todos los estudiantes de Colombia de 3°, 5°, 7°, 9° y 11° inscritos en los establecimientos educativos de Colombia según SIMAT.</a:t>
            </a:r>
          </a:p>
        </p:txBody>
      </p:sp>
      <p:pic>
        <p:nvPicPr>
          <p:cNvPr id="122" name="Shape 122" descr="mano_azul.png"/>
          <p:cNvPicPr preferRelativeResize="0"/>
          <p:nvPr/>
        </p:nvPicPr>
        <p:blipFill rotWithShape="1">
          <a:blip r:embed="rId6">
            <a:alphaModFix/>
          </a:blip>
          <a:srcRect r="14564"/>
          <a:stretch/>
        </p:blipFill>
        <p:spPr>
          <a:xfrm flipH="1">
            <a:off x="10991" y="2937609"/>
            <a:ext cx="1674564" cy="118009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/>
          <p:nvPr/>
        </p:nvSpPr>
        <p:spPr>
          <a:xfrm>
            <a:off x="921676" y="2976475"/>
            <a:ext cx="744870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¿De qué se tratan las pruebas?</a:t>
            </a:r>
          </a:p>
        </p:txBody>
      </p:sp>
      <p:sp>
        <p:nvSpPr>
          <p:cNvPr id="124" name="Shape 124"/>
          <p:cNvSpPr/>
          <p:nvPr/>
        </p:nvSpPr>
        <p:spPr>
          <a:xfrm>
            <a:off x="1024058" y="3554628"/>
            <a:ext cx="8550086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1024059" y="3534035"/>
            <a:ext cx="8550086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trata de una evaluación formativa que el estudiante presenta en las áreas de Lenguaje y Matemáticas, mediante una plataforma que arroja los resultados niño(a) a niño(a).</a:t>
            </a:r>
          </a:p>
        </p:txBody>
      </p:sp>
      <p:sp>
        <p:nvSpPr>
          <p:cNvPr id="126" name="Shape 126"/>
          <p:cNvSpPr/>
          <p:nvPr/>
        </p:nvSpPr>
        <p:spPr>
          <a:xfrm flipH="1">
            <a:off x="3891515" y="4457957"/>
            <a:ext cx="700911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¿Cómo será la dinámica de 2017?</a:t>
            </a:r>
          </a:p>
        </p:txBody>
      </p:sp>
      <p:sp>
        <p:nvSpPr>
          <p:cNvPr id="127" name="Shape 127"/>
          <p:cNvSpPr/>
          <p:nvPr/>
        </p:nvSpPr>
        <p:spPr>
          <a:xfrm>
            <a:off x="4153653" y="5000973"/>
            <a:ext cx="7636430" cy="122779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4299092" y="5012501"/>
            <a:ext cx="754216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presentarán tres pruebas clasificatorias (online y offline) entre los meses de abril y agosto; una semifinal nacional en octubre y la gran final en noviembre.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estudiantes deben tomar al menos 2 de las 3 pruebas para ser elegibles para la semi-final</a:t>
            </a:r>
          </a:p>
        </p:txBody>
      </p:sp>
      <p:pic>
        <p:nvPicPr>
          <p:cNvPr id="129" name="Shape 129" descr="mano_roja.png"/>
          <p:cNvPicPr preferRelativeResize="0"/>
          <p:nvPr/>
        </p:nvPicPr>
        <p:blipFill rotWithShape="1">
          <a:blip r:embed="rId7">
            <a:alphaModFix/>
          </a:blip>
          <a:srcRect r="21943"/>
          <a:stretch/>
        </p:blipFill>
        <p:spPr>
          <a:xfrm>
            <a:off x="10504597" y="4170255"/>
            <a:ext cx="1679090" cy="86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69241" y="6234671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9">
            <a:alphaModFix/>
          </a:blip>
          <a:srcRect l="53688" t="19608" r="29752" b="71794"/>
          <a:stretch/>
        </p:blipFill>
        <p:spPr>
          <a:xfrm>
            <a:off x="3973691" y="6297042"/>
            <a:ext cx="1704095" cy="452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137" y="0"/>
            <a:ext cx="12192000" cy="6885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8560" y="6156921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 descr="bandera-01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 descr="mano_azul.png"/>
          <p:cNvPicPr preferRelativeResize="0"/>
          <p:nvPr/>
        </p:nvPicPr>
        <p:blipFill rotWithShape="1">
          <a:blip r:embed="rId6">
            <a:alphaModFix/>
          </a:blip>
          <a:srcRect r="14564"/>
          <a:stretch/>
        </p:blipFill>
        <p:spPr>
          <a:xfrm flipH="1">
            <a:off x="8311" y="791100"/>
            <a:ext cx="1674564" cy="118009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/>
          <p:nvPr/>
        </p:nvSpPr>
        <p:spPr>
          <a:xfrm>
            <a:off x="918996" y="829966"/>
            <a:ext cx="73614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¿Qué es Aprendamos?</a:t>
            </a:r>
          </a:p>
        </p:txBody>
      </p:sp>
      <p:sp>
        <p:nvSpPr>
          <p:cNvPr id="141" name="Shape 141"/>
          <p:cNvSpPr/>
          <p:nvPr/>
        </p:nvSpPr>
        <p:spPr>
          <a:xfrm>
            <a:off x="1021379" y="1408117"/>
            <a:ext cx="7461080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1019891" y="1462800"/>
            <a:ext cx="7461080" cy="92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Estrategia de evaluación formativa del aprendizaje de lenguaje y matemáticas, mediante una plataforma que arroja los resultados niño(a) a niño(a).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143" name="Shape 143"/>
          <p:cNvSpPr/>
          <p:nvPr/>
        </p:nvSpPr>
        <p:spPr>
          <a:xfrm flipH="1">
            <a:off x="4750433" y="2396447"/>
            <a:ext cx="660719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¿Quiénes pueden participar?</a:t>
            </a:r>
          </a:p>
        </p:txBody>
      </p:sp>
      <p:pic>
        <p:nvPicPr>
          <p:cNvPr id="144" name="Shape 144" descr="mano_roja.png"/>
          <p:cNvPicPr preferRelativeResize="0"/>
          <p:nvPr/>
        </p:nvPicPr>
        <p:blipFill rotWithShape="1">
          <a:blip r:embed="rId7">
            <a:alphaModFix/>
          </a:blip>
          <a:srcRect r="21943"/>
          <a:stretch/>
        </p:blipFill>
        <p:spPr>
          <a:xfrm>
            <a:off x="10512909" y="2266606"/>
            <a:ext cx="1679090" cy="86800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/>
          <p:nvPr/>
        </p:nvSpPr>
        <p:spPr>
          <a:xfrm>
            <a:off x="4920553" y="3022466"/>
            <a:ext cx="6877842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4599719" y="3022466"/>
            <a:ext cx="746108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estudiantes de 2° y 4° inscritos en los establecimientos educativos focalizados por PTA y JU.</a:t>
            </a:r>
          </a:p>
        </p:txBody>
      </p:sp>
      <p:pic>
        <p:nvPicPr>
          <p:cNvPr id="147" name="Shape 147" descr="mano_azul.png"/>
          <p:cNvPicPr preferRelativeResize="0"/>
          <p:nvPr/>
        </p:nvPicPr>
        <p:blipFill rotWithShape="1">
          <a:blip r:embed="rId6">
            <a:alphaModFix/>
          </a:blip>
          <a:srcRect r="14564"/>
          <a:stretch/>
        </p:blipFill>
        <p:spPr>
          <a:xfrm flipH="1">
            <a:off x="19303" y="3978935"/>
            <a:ext cx="1674564" cy="118009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/>
          <p:nvPr/>
        </p:nvSpPr>
        <p:spPr>
          <a:xfrm>
            <a:off x="929988" y="4017801"/>
            <a:ext cx="744870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¿Cómo será la dinámica de 2017?</a:t>
            </a:r>
          </a:p>
        </p:txBody>
      </p:sp>
      <p:sp>
        <p:nvSpPr>
          <p:cNvPr id="149" name="Shape 149"/>
          <p:cNvSpPr/>
          <p:nvPr/>
        </p:nvSpPr>
        <p:spPr>
          <a:xfrm>
            <a:off x="1032370" y="4595953"/>
            <a:ext cx="8550086" cy="73056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5875" cap="flat" cmpd="sng">
            <a:solidFill>
              <a:srgbClr val="7A007A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1032371" y="4575360"/>
            <a:ext cx="8550086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presentarán dos pruebas (online y offline): una diagnóstica en el primer semestre y otra seguimiento en el segundo semestre. </a:t>
            </a: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69241" y="6157657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9">
            <a:alphaModFix/>
          </a:blip>
          <a:srcRect l="53688" t="19608" r="29752" b="71794"/>
          <a:stretch/>
        </p:blipFill>
        <p:spPr>
          <a:xfrm>
            <a:off x="3973691" y="6297042"/>
            <a:ext cx="1704095" cy="452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hape 1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8" cy="688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8560" y="6156921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 descr="bandera-01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69241" y="6157657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Shape 172"/>
          <p:cNvPicPr preferRelativeResize="0"/>
          <p:nvPr/>
        </p:nvPicPr>
        <p:blipFill rotWithShape="1">
          <a:blip r:embed="rId7">
            <a:alphaModFix/>
          </a:blip>
          <a:srcRect l="53688" t="19608" r="29752" b="71794"/>
          <a:stretch/>
        </p:blipFill>
        <p:spPr>
          <a:xfrm>
            <a:off x="3973691" y="6297042"/>
            <a:ext cx="1704095" cy="4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 descr="lapiz-10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9751381" flipH="1">
            <a:off x="-61865" y="89808"/>
            <a:ext cx="1911967" cy="102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/>
          <p:nvPr/>
        </p:nvSpPr>
        <p:spPr>
          <a:xfrm>
            <a:off x="1102070" y="435527"/>
            <a:ext cx="10902088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… y ¿cómo mi Establecimiento mejora con Supérate?</a:t>
            </a:r>
          </a:p>
        </p:txBody>
      </p:sp>
      <p:sp>
        <p:nvSpPr>
          <p:cNvPr id="175" name="Shape 175"/>
          <p:cNvSpPr/>
          <p:nvPr/>
        </p:nvSpPr>
        <p:spPr>
          <a:xfrm>
            <a:off x="1369917" y="5145237"/>
            <a:ext cx="8870909" cy="665448"/>
          </a:xfrm>
          <a:prstGeom prst="roundRect">
            <a:avLst>
              <a:gd name="adj" fmla="val 16667"/>
            </a:avLst>
          </a:prstGeom>
          <a:solidFill>
            <a:srgbClr val="C5D8F1"/>
          </a:solidFill>
          <a:ln w="25400" cap="flat" cmpd="sng">
            <a:solidFill>
              <a:srgbClr val="004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526A"/>
              </a:buClr>
              <a:buSzPct val="25000"/>
              <a:buFont typeface="Arial"/>
              <a:buNone/>
            </a:pPr>
            <a:r>
              <a:rPr lang="es-CO" sz="1900" b="1" i="0" u="none" strike="noStrike" cap="none">
                <a:solidFill>
                  <a:srgbClr val="18526A"/>
                </a:solidFill>
                <a:latin typeface="Arial"/>
                <a:ea typeface="Arial"/>
                <a:cs typeface="Arial"/>
                <a:sym typeface="Arial"/>
              </a:rPr>
              <a:t>Estrategias de medición de competencias con carácter formativo y de seguimiento al aprendizaje</a:t>
            </a: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817591" y="3619010"/>
            <a:ext cx="2169025" cy="723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986616" y="3486400"/>
            <a:ext cx="2531589" cy="96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Shape 178" descr="Resultado de imagen para indice sintético de calidad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756044" y="1063575"/>
            <a:ext cx="4307242" cy="2422824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/>
          <p:nvPr/>
        </p:nvSpPr>
        <p:spPr>
          <a:xfrm>
            <a:off x="2214868" y="4533342"/>
            <a:ext cx="3269241" cy="541519"/>
          </a:xfrm>
          <a:prstGeom prst="roundRect">
            <a:avLst>
              <a:gd name="adj" fmla="val 16667"/>
            </a:avLst>
          </a:prstGeom>
          <a:solidFill>
            <a:srgbClr val="C5D8F1"/>
          </a:solidFill>
          <a:ln w="25400" cap="flat" cmpd="sng">
            <a:solidFill>
              <a:srgbClr val="004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526A"/>
              </a:buClr>
              <a:buSzPct val="25000"/>
              <a:buFont typeface="Arial"/>
              <a:buNone/>
            </a:pPr>
            <a:r>
              <a:rPr lang="es-CO" sz="1900" b="1" i="0" u="none" strike="noStrike" cap="none">
                <a:solidFill>
                  <a:srgbClr val="18526A"/>
                </a:solidFill>
                <a:latin typeface="Arial"/>
                <a:ea typeface="Arial"/>
                <a:cs typeface="Arial"/>
                <a:sym typeface="Arial"/>
              </a:rPr>
              <a:t>Supérate con el saber </a:t>
            </a:r>
          </a:p>
        </p:txBody>
      </p:sp>
      <p:sp>
        <p:nvSpPr>
          <p:cNvPr id="180" name="Shape 180"/>
          <p:cNvSpPr/>
          <p:nvPr/>
        </p:nvSpPr>
        <p:spPr>
          <a:xfrm>
            <a:off x="6216650" y="4543976"/>
            <a:ext cx="3269241" cy="541519"/>
          </a:xfrm>
          <a:prstGeom prst="roundRect">
            <a:avLst>
              <a:gd name="adj" fmla="val 16667"/>
            </a:avLst>
          </a:prstGeom>
          <a:solidFill>
            <a:srgbClr val="C5D8F1"/>
          </a:solidFill>
          <a:ln w="25400" cap="flat" cmpd="sng">
            <a:solidFill>
              <a:srgbClr val="004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526A"/>
              </a:buClr>
              <a:buSzPct val="25000"/>
              <a:buFont typeface="Arial"/>
              <a:buNone/>
            </a:pPr>
            <a:r>
              <a:rPr lang="es-CO" sz="1900" b="1" i="0" u="none" strike="noStrike" cap="none">
                <a:solidFill>
                  <a:srgbClr val="18526A"/>
                </a:solidFill>
                <a:latin typeface="Arial"/>
                <a:ea typeface="Arial"/>
                <a:cs typeface="Arial"/>
                <a:sym typeface="Arial"/>
              </a:rPr>
              <a:t>Aprendamos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5491998" y="4133480"/>
            <a:ext cx="552892" cy="13234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8000" b="0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182" name="Shape 182"/>
          <p:cNvSpPr/>
          <p:nvPr/>
        </p:nvSpPr>
        <p:spPr>
          <a:xfrm rot="-2387180">
            <a:off x="3894404" y="1579670"/>
            <a:ext cx="404038" cy="57862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 rot="-2387180">
            <a:off x="4746920" y="1657700"/>
            <a:ext cx="404038" cy="57862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/>
          <p:nvPr/>
        </p:nvSpPr>
        <p:spPr>
          <a:xfrm rot="-2387180">
            <a:off x="5707647" y="1761513"/>
            <a:ext cx="404038" cy="57862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2" y="0"/>
            <a:ext cx="12191998" cy="68851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0" name="Shape 190"/>
          <p:cNvGraphicFramePr/>
          <p:nvPr>
            <p:extLst>
              <p:ext uri="{D42A27DB-BD31-4B8C-83A1-F6EECF244321}">
                <p14:modId xmlns:p14="http://schemas.microsoft.com/office/powerpoint/2010/main" val="634971442"/>
              </p:ext>
            </p:extLst>
          </p:nvPr>
        </p:nvGraphicFramePr>
        <p:xfrm>
          <a:off x="438541" y="1044541"/>
          <a:ext cx="11374100" cy="4609640"/>
        </p:xfrm>
        <a:graphic>
          <a:graphicData uri="http://schemas.openxmlformats.org/drawingml/2006/table">
            <a:tbl>
              <a:tblPr firstRow="1" bandRow="1">
                <a:noFill/>
                <a:tableStyleId>{C63E2E1B-F948-450B-B967-64DEAC7534F9}</a:tableStyleId>
              </a:tblPr>
              <a:tblGrid>
                <a:gridCol w="896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41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561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7425">
                <a:tc gridSpan="2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2000" u="none" strike="noStrike" cap="none" dirty="0"/>
                        <a:t>APRENDAMOS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2000" u="none" strike="noStrike" cap="none"/>
                        <a:t>SUPÉRATE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2000" u="none" strike="noStrike" cap="none"/>
                        <a:t>SABER 359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2000" u="none" strike="noStrike" cap="none"/>
                        <a:t>SABER 11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97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/>
                        <a:t>Grados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 dirty="0"/>
                        <a:t>2º y  4º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/>
                        <a:t>3º, 5º, 7º, 9º, 11º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 dirty="0"/>
                        <a:t>3º, 5º, 9º 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/>
                        <a:t>11º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516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 dirty="0"/>
                        <a:t>Fechas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s-CO" sz="1900" u="none" strike="noStrike" cap="none" dirty="0"/>
                        <a:t>Marzo</a:t>
                      </a:r>
                      <a:endParaRPr sz="19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Mayo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Octubre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Abril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Junio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Septiembre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s-CO" sz="1900" u="none" strike="noStrike" cap="none" dirty="0"/>
                        <a:t>Septiembre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 dirty="0"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b="1" u="none" strike="noStrike" cap="none" dirty="0"/>
                        <a:t>Calendario A: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 13 de Agosto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b="1" u="none" strike="noStrike" cap="none" dirty="0"/>
                        <a:t>Calendario B: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12 Marzo</a:t>
                      </a: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44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s-CO" sz="1900" u="none" strike="noStrike" cap="none"/>
                        <a:t>Áreas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/>
                        <a:t>Matemáticas Lenguaje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900" u="none" strike="noStrike" cap="none"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Matemáticas Lenguaje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Noto Sans Symbols"/>
                        <a:buNone/>
                      </a:pPr>
                      <a:r>
                        <a:rPr lang="es-CO" sz="1900" b="1" u="none" strike="noStrike" cap="none" dirty="0"/>
                        <a:t>Tercero: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s-CO" sz="1900" u="none" strike="noStrike" cap="none" dirty="0"/>
                        <a:t>Matemáticas y lenguaje.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b="1" u="none" strike="noStrike" cap="none" dirty="0"/>
                        <a:t>Quinto: </a:t>
                      </a:r>
                    </a:p>
                    <a:p>
                      <a:pPr marL="342900" marR="0" lvl="0" indent="-3429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Char char="-"/>
                      </a:pPr>
                      <a:r>
                        <a:rPr lang="es-CO" sz="1900" u="none" strike="noStrike" cap="none" dirty="0"/>
                        <a:t>Matemáticas, lenguaje y ciencias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b="1" u="none" strike="noStrike" cap="none" dirty="0"/>
                        <a:t>Noveno: </a:t>
                      </a:r>
                    </a:p>
                    <a:p>
                      <a:pPr marL="342900" marR="0" lvl="0" indent="-3429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Char char="-"/>
                      </a:pPr>
                      <a:r>
                        <a:rPr lang="es-CO" sz="1900" u="none" strike="noStrike" cap="none" dirty="0"/>
                        <a:t>Matemáticas, lenguaje y ciencias.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endParaRPr sz="19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Matemáticas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Lectura Crítica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Sociales y Ciudadanas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Ciencias Naturales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s-CO" sz="1900" u="none" strike="noStrike" cap="none" dirty="0"/>
                        <a:t>Inglés 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91" name="Shape 191" descr="lapiz-10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676410" flipH="1">
            <a:off x="-17983" y="-77407"/>
            <a:ext cx="1510465" cy="85761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>
            <a:off x="667993" y="191013"/>
            <a:ext cx="73614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 dirty="0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 Cronograma de aplicación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4" y="6196728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45236" y="6218723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 rotWithShape="1">
          <a:blip r:embed="rId7">
            <a:alphaModFix/>
          </a:blip>
          <a:srcRect l="53688" t="19608" r="29752" b="71794"/>
          <a:stretch/>
        </p:blipFill>
        <p:spPr>
          <a:xfrm>
            <a:off x="3649685" y="6358107"/>
            <a:ext cx="1779060" cy="4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 descr="bandera-01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2" y="0"/>
            <a:ext cx="12191998" cy="688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 descr="lapiz-10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676410" flipH="1">
            <a:off x="-17983" y="-77407"/>
            <a:ext cx="1510465" cy="85761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>
            <a:off x="667993" y="191013"/>
            <a:ext cx="10970632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 dirty="0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 Cronograma de aplicación específico supérate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4" y="6196728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45236" y="6218723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 rotWithShape="1">
          <a:blip r:embed="rId7">
            <a:alphaModFix/>
          </a:blip>
          <a:srcRect l="53688" t="19608" r="29752" b="71794"/>
          <a:stretch/>
        </p:blipFill>
        <p:spPr>
          <a:xfrm>
            <a:off x="3649685" y="6358107"/>
            <a:ext cx="1779060" cy="4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 descr="bandera-01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0664" y="1134520"/>
            <a:ext cx="4659805" cy="412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63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2" y="0"/>
            <a:ext cx="12191998" cy="688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 descr="lapiz-10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676410" flipH="1">
            <a:off x="-17983" y="-77407"/>
            <a:ext cx="1510465" cy="857611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/>
          <p:nvPr/>
        </p:nvSpPr>
        <p:spPr>
          <a:xfrm>
            <a:off x="667993" y="191013"/>
            <a:ext cx="73614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s-CO" sz="3600" b="1" i="0" u="none" strike="noStrike" cap="none">
                <a:solidFill>
                  <a:srgbClr val="323F4F"/>
                </a:solidFill>
                <a:latin typeface="Calibri"/>
                <a:ea typeface="Calibri"/>
                <a:cs typeface="Calibri"/>
                <a:sym typeface="Calibri"/>
              </a:rPr>
              <a:t> Consulta de resultados</a:t>
            </a: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4" y="6196728"/>
            <a:ext cx="2879116" cy="661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45236" y="6218723"/>
            <a:ext cx="704448" cy="505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Shape 207"/>
          <p:cNvPicPr preferRelativeResize="0"/>
          <p:nvPr/>
        </p:nvPicPr>
        <p:blipFill rotWithShape="1">
          <a:blip r:embed="rId7">
            <a:alphaModFix/>
          </a:blip>
          <a:srcRect l="53688" t="19608" r="29752" b="71794"/>
          <a:stretch/>
        </p:blipFill>
        <p:spPr>
          <a:xfrm>
            <a:off x="3649685" y="6358107"/>
            <a:ext cx="1779060" cy="4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 descr="bandera-01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294471" y="5810491"/>
            <a:ext cx="2897527" cy="1074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>
            <a:hlinkClick r:id="rId9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84731" y="1134520"/>
            <a:ext cx="2897300" cy="2080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>
            <a:hlinkClick r:id="rId10"/>
          </p:cNvPr>
          <p:cNvPicPr preferRelativeResize="0"/>
          <p:nvPr/>
        </p:nvPicPr>
        <p:blipFill rotWithShape="1">
          <a:blip r:embed="rId7">
            <a:alphaModFix/>
          </a:blip>
          <a:srcRect l="53688" t="19608" r="29752" b="71794"/>
          <a:stretch/>
        </p:blipFill>
        <p:spPr>
          <a:xfrm>
            <a:off x="5998101" y="1710775"/>
            <a:ext cx="3755999" cy="1409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Shape 211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767789" y="3418707"/>
            <a:ext cx="2194482" cy="2869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462</Words>
  <Application>Microsoft Macintosh PowerPoint</Application>
  <PresentationFormat>Panorámica</PresentationFormat>
  <Paragraphs>86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Arial Narrow</vt:lpstr>
      <vt:lpstr>Noto Sans Symbols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Angelica Ortega Santacruz</cp:lastModifiedBy>
  <cp:revision>3</cp:revision>
  <dcterms:modified xsi:type="dcterms:W3CDTF">2017-05-03T04:12:55Z</dcterms:modified>
</cp:coreProperties>
</file>